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9" r:id="rId3"/>
    <p:sldId id="273" r:id="rId4"/>
    <p:sldId id="258" r:id="rId5"/>
    <p:sldId id="268" r:id="rId6"/>
    <p:sldId id="257" r:id="rId7"/>
    <p:sldId id="274" r:id="rId8"/>
    <p:sldId id="269" r:id="rId9"/>
    <p:sldId id="270" r:id="rId10"/>
    <p:sldId id="263" r:id="rId11"/>
    <p:sldId id="27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64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3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560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90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201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3413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20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62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6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41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7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82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08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19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9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4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3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F4E4B7-CA4E-411C-8412-0B405C248297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429CC8-0F92-47EF-BDE7-8EB1482BE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291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958" y="0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dirty="0" smtClean="0">
              <a:latin typeface="Georgia" panose="02040502050405020303" pitchFamily="18" charset="0"/>
            </a:endParaRPr>
          </a:p>
          <a:p>
            <a:endParaRPr lang="en-GB" sz="4000" dirty="0">
              <a:latin typeface="Georgia" panose="02040502050405020303" pitchFamily="18" charset="0"/>
            </a:endParaRPr>
          </a:p>
          <a:p>
            <a:pPr algn="ctr"/>
            <a:endParaRPr lang="en-GB" sz="4000" dirty="0" smtClean="0">
              <a:latin typeface="Georgia" panose="02040502050405020303" pitchFamily="18" charset="0"/>
            </a:endParaRPr>
          </a:p>
          <a:p>
            <a:pPr algn="ctr"/>
            <a:r>
              <a:rPr lang="en-GB" sz="4000" dirty="0" smtClean="0">
                <a:latin typeface="Adamsky SF" pitchFamily="2" charset="0"/>
              </a:rPr>
              <a:t>National Anti-Bullying Week </a:t>
            </a:r>
          </a:p>
          <a:p>
            <a:pPr algn="ctr"/>
            <a:endParaRPr lang="en-GB" sz="4000" dirty="0">
              <a:latin typeface="Adamsky SF" pitchFamily="2" charset="0"/>
            </a:endParaRPr>
          </a:p>
          <a:p>
            <a:pPr algn="ctr"/>
            <a:endParaRPr lang="en-GB" sz="4000" dirty="0" smtClean="0">
              <a:latin typeface="Adamsky SF" pitchFamily="2" charset="0"/>
            </a:endParaRPr>
          </a:p>
          <a:p>
            <a:pPr algn="ctr"/>
            <a:r>
              <a:rPr lang="en-GB" sz="4000" dirty="0" smtClean="0">
                <a:latin typeface="Adamsky SF" pitchFamily="2" charset="0"/>
              </a:rPr>
              <a:t>  </a:t>
            </a:r>
            <a:endParaRPr lang="en-GB" sz="4000" dirty="0">
              <a:latin typeface="Adamsky SF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274" y="164339"/>
            <a:ext cx="4438934" cy="12903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71" y="4218709"/>
            <a:ext cx="10058400" cy="18145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7" y="164339"/>
            <a:ext cx="3544501" cy="14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288" y="0"/>
            <a:ext cx="82614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3134" y="293687"/>
            <a:ext cx="6554867" cy="1524000"/>
          </a:xfrm>
        </p:spPr>
        <p:txBody>
          <a:bodyPr/>
          <a:lstStyle/>
          <a:p>
            <a:r>
              <a:rPr lang="en-US" altLang="en-US" dirty="0"/>
              <a:t>  </a:t>
            </a:r>
            <a:r>
              <a:rPr lang="en-US" altLang="en-US" dirty="0">
                <a:latin typeface="Accord Heavy SF" panose="020BE200000000000000" pitchFamily="34" charset="0"/>
              </a:rPr>
              <a:t> </a:t>
            </a:r>
            <a:r>
              <a:rPr lang="en-US" altLang="en-US" sz="5400" dirty="0">
                <a:latin typeface="Adamsky SF" pitchFamily="2" charset="0"/>
              </a:rPr>
              <a:t>BYSTANDERS</a:t>
            </a:r>
            <a:r>
              <a:rPr lang="en-US" altLang="en-US" sz="54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33495"/>
            <a:ext cx="11830493" cy="37676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  <a:latin typeface="Adamsky SF" pitchFamily="2" charset="0"/>
              </a:rPr>
              <a:t>Bystanders can spur the bully on or stop the bullying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  <a:latin typeface="Adamsky SF" pitchFamily="2" charset="0"/>
              </a:rPr>
              <a:t>A study found that when onlookers acted, 57% of bullying incidences stopped within ten seconds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  <a:latin typeface="Adamsky SF" pitchFamily="2" charset="0"/>
              </a:rPr>
              <a:t>You may not be the bully or be the one being bullied but laughing, watching, egging the bully on, or not reporting bullying can make you guilty too!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pic>
        <p:nvPicPr>
          <p:cNvPr id="28676" name="Picture 4" descr="MPj042864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66" y="166687"/>
            <a:ext cx="3376375" cy="224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MPj04022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513" y="4761285"/>
            <a:ext cx="2630487" cy="211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940" y="95250"/>
            <a:ext cx="7963786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080" y="1"/>
            <a:ext cx="6985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061" y="583096"/>
            <a:ext cx="11674991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Adamsky SF" pitchFamily="2" charset="0"/>
              </a:rPr>
              <a:t>There are four main forms of bullying:</a:t>
            </a:r>
          </a:p>
          <a:p>
            <a:endParaRPr lang="en-GB" sz="4800" dirty="0">
              <a:latin typeface="Adamsky SF" pitchFamily="2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7200" dirty="0" smtClean="0">
                <a:latin typeface="Adamsky SF" pitchFamily="2" charset="0"/>
              </a:rPr>
              <a:t>Physical 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7200" dirty="0" smtClean="0">
                <a:latin typeface="Adamsky SF" pitchFamily="2" charset="0"/>
              </a:rPr>
              <a:t>Verbal</a:t>
            </a:r>
            <a:endParaRPr lang="en-GB" sz="7200" dirty="0">
              <a:latin typeface="Adamsky SF" pitchFamily="2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7200" dirty="0" smtClean="0">
                <a:latin typeface="Adamsky SF" pitchFamily="2" charset="0"/>
              </a:rPr>
              <a:t>Emotional</a:t>
            </a:r>
            <a:endParaRPr lang="en-GB" sz="7200" dirty="0">
              <a:latin typeface="Adamsky SF" pitchFamily="2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7200" dirty="0" smtClean="0">
                <a:latin typeface="Adamsky SF" pitchFamily="2" charset="0"/>
              </a:rPr>
              <a:t>Indirect – Cyber Bullying</a:t>
            </a:r>
            <a:endParaRPr lang="en-GB" sz="7200" dirty="0">
              <a:latin typeface="Adamsky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3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42" y="0"/>
            <a:ext cx="7942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  <a:latin typeface="Adamsky SF" pitchFamily="2" charset="0"/>
              </a:rPr>
              <a:t>All students have the right to feel safe in our school.</a:t>
            </a:r>
          </a:p>
          <a:p>
            <a:r>
              <a:rPr lang="en-GB" sz="3600" dirty="0">
                <a:solidFill>
                  <a:schemeClr val="tx1"/>
                </a:solidFill>
                <a:latin typeface="Adamsky SF" pitchFamily="2" charset="0"/>
              </a:rPr>
              <a:t>Nobody has the right to make others feel bad</a:t>
            </a:r>
          </a:p>
          <a:p>
            <a:r>
              <a:rPr lang="en-GB" sz="3600" dirty="0">
                <a:solidFill>
                  <a:schemeClr val="tx1"/>
                </a:solidFill>
                <a:latin typeface="Adamsky SF" pitchFamily="2" charset="0"/>
              </a:rPr>
              <a:t>We need to work together to make sure that bullying is something that isn’t tolerated and doesn’t happen here</a:t>
            </a:r>
          </a:p>
          <a:p>
            <a:r>
              <a:rPr lang="en-GB" sz="3600" dirty="0">
                <a:solidFill>
                  <a:schemeClr val="tx1"/>
                </a:solidFill>
                <a:latin typeface="Adamsky SF" pitchFamily="2" charset="0"/>
              </a:rPr>
              <a:t>We want to be proud of our school and proud that we all treat each other with respect, courtesy and consideration</a:t>
            </a:r>
          </a:p>
        </p:txBody>
      </p:sp>
    </p:spTree>
    <p:extLst>
      <p:ext uri="{BB962C8B-B14F-4D97-AF65-F5344CB8AC3E}">
        <p14:creationId xmlns:p14="http://schemas.microsoft.com/office/powerpoint/2010/main" val="5955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350" y="0"/>
            <a:ext cx="8335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08" y="0"/>
            <a:ext cx="12664044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Adamsky SF" pitchFamily="2" charset="0"/>
              </a:rPr>
              <a:t>A few statistics to think about:</a:t>
            </a:r>
          </a:p>
          <a:p>
            <a:endParaRPr lang="en-GB" sz="4000" dirty="0">
              <a:latin typeface="Adamsky SF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damsky SF" pitchFamily="2" charset="0"/>
              </a:rPr>
              <a:t>48% of young people say they have been bullied at school;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>
              <a:latin typeface="Adamsky SF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damsky SF" pitchFamily="2" charset="0"/>
              </a:rPr>
              <a:t>18% of young people said they would not talk to an adult about bullying;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>
              <a:latin typeface="Adamsky SF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damsky SF" pitchFamily="2" charset="0"/>
              </a:rPr>
              <a:t>38% of young people have been cyber bullied;</a:t>
            </a:r>
          </a:p>
          <a:p>
            <a:endParaRPr lang="en-GB" sz="2800" dirty="0" smtClean="0">
              <a:latin typeface="Adamsky SF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damsky SF" pitchFamily="2" charset="0"/>
              </a:rPr>
              <a:t>16,500 young people are absent from school because of bullying;</a:t>
            </a:r>
          </a:p>
          <a:p>
            <a:endParaRPr lang="en-GB" sz="2800" dirty="0">
              <a:latin typeface="Adamsky SF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damsky SF" pitchFamily="2" charset="0"/>
              </a:rPr>
              <a:t>Girls are twice as likely as boys to experience cyber bullying;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>
              <a:latin typeface="Adamsky SF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damsky SF" pitchFamily="2" charset="0"/>
              </a:rPr>
              <a:t>Bullying is the main reason boys called ChildLine;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>
              <a:latin typeface="Adamsky SF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825" y="383332"/>
            <a:ext cx="6554867" cy="1524000"/>
          </a:xfrm>
        </p:spPr>
        <p:txBody>
          <a:bodyPr>
            <a:normAutofit/>
          </a:bodyPr>
          <a:lstStyle/>
          <a:p>
            <a:r>
              <a:rPr lang="en-GB" sz="6600" dirty="0">
                <a:latin typeface="Adamsky SF" pitchFamily="2" charset="0"/>
              </a:rPr>
              <a:t>Homophobia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4660"/>
            <a:ext cx="12269971" cy="376767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damsky SF" pitchFamily="2" charset="0"/>
              </a:rPr>
              <a:t>Is defined as bullying that is motivated by prejudice against a person’s actual or perceived sexual orientation or gender identity. 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damsky SF" pitchFamily="2" charset="0"/>
              </a:rPr>
              <a:t>Homophobic bullying may be an isolated incident or a repeated pattern of behaviour. It can range from poor use of language and simple comments to physical violence. 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4" y="116632"/>
            <a:ext cx="3013984" cy="226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68" y="5169657"/>
            <a:ext cx="4108911" cy="159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6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32" y="116632"/>
            <a:ext cx="3318330" cy="236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9937" y="239551"/>
            <a:ext cx="6554867" cy="1524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Adamsky SF" pitchFamily="2" charset="0"/>
              </a:rPr>
              <a:t>Racism</a:t>
            </a:r>
            <a:endParaRPr lang="en-GB" sz="9600" dirty="0">
              <a:latin typeface="Adamsky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600200"/>
            <a:ext cx="8928992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damsky SF" pitchFamily="2" charset="0"/>
              </a:rPr>
              <a:t>Racist bullying </a:t>
            </a:r>
            <a:r>
              <a:rPr lang="en-GB" dirty="0" smtClean="0">
                <a:solidFill>
                  <a:schemeClr val="tx1"/>
                </a:solidFill>
                <a:latin typeface="Adamsky SF" pitchFamily="2" charset="0"/>
              </a:rPr>
              <a:t>can </a:t>
            </a:r>
            <a:r>
              <a:rPr lang="en-GB" dirty="0">
                <a:solidFill>
                  <a:schemeClr val="tx1"/>
                </a:solidFill>
                <a:latin typeface="Adamsky SF" pitchFamily="2" charset="0"/>
              </a:rPr>
              <a:t>range from </a:t>
            </a:r>
            <a:r>
              <a:rPr lang="en-GB" dirty="0" smtClean="0">
                <a:solidFill>
                  <a:schemeClr val="tx1"/>
                </a:solidFill>
                <a:latin typeface="Adamsky SF" pitchFamily="2" charset="0"/>
              </a:rPr>
              <a:t>thoughtless remarks</a:t>
            </a:r>
            <a:r>
              <a:rPr lang="en-GB" dirty="0">
                <a:solidFill>
                  <a:schemeClr val="tx1"/>
                </a:solidFill>
                <a:latin typeface="Adamsky SF" pitchFamily="2" charset="0"/>
              </a:rPr>
              <a:t>, which are not intended to be hurtful, to deliberate physical attacks causing serious injury. </a:t>
            </a:r>
            <a:endParaRPr lang="en-GB" dirty="0" smtClean="0">
              <a:solidFill>
                <a:schemeClr val="tx1"/>
              </a:solidFill>
              <a:latin typeface="Adamsky SF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damsky SF" pitchFamily="2" charset="0"/>
              </a:rPr>
              <a:t>Racist </a:t>
            </a:r>
            <a:r>
              <a:rPr lang="en-GB" dirty="0">
                <a:solidFill>
                  <a:schemeClr val="tx1"/>
                </a:solidFill>
                <a:latin typeface="Adamsky SF" pitchFamily="2" charset="0"/>
              </a:rPr>
              <a:t>bullying can be identified by the motivation of the bully, the language used, and/or by the fact that victims are singled out because of the colour of their skin, the way they talk, their ethnic grouping or by their religious or cultural practices</a:t>
            </a:r>
            <a:r>
              <a:rPr lang="en-GB" dirty="0">
                <a:solidFill>
                  <a:schemeClr val="tx1"/>
                </a:solidFill>
                <a:latin typeface="Accent SF" pitchFamily="2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216" y="4792771"/>
            <a:ext cx="2059321" cy="197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0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</TotalTime>
  <Words>316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Accent SF</vt:lpstr>
      <vt:lpstr>Accord Heavy SF</vt:lpstr>
      <vt:lpstr>Adamsky SF</vt:lpstr>
      <vt:lpstr>Arial</vt:lpstr>
      <vt:lpstr>Century Gothic</vt:lpstr>
      <vt:lpstr>Georgia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Homophobia</vt:lpstr>
      <vt:lpstr>Racism</vt:lpstr>
      <vt:lpstr>PowerPoint Presentation</vt:lpstr>
      <vt:lpstr>   BYSTANDERS </vt:lpstr>
      <vt:lpstr>PowerPoint Presentation</vt:lpstr>
    </vt:vector>
  </TitlesOfParts>
  <Company>St Josephs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Kinsella</dc:creator>
  <cp:lastModifiedBy>John Kinsella</cp:lastModifiedBy>
  <cp:revision>5</cp:revision>
  <dcterms:created xsi:type="dcterms:W3CDTF">2015-11-15T15:35:22Z</dcterms:created>
  <dcterms:modified xsi:type="dcterms:W3CDTF">2018-02-05T14:02:06Z</dcterms:modified>
</cp:coreProperties>
</file>