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82" r:id="rId2"/>
    <p:sldId id="383" r:id="rId3"/>
    <p:sldId id="384" r:id="rId4"/>
    <p:sldId id="38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0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6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55EE7-2BA0-996B-675C-16B5F89F18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604050-65F1-C4A7-315D-BC9DE8DD56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77A05C-8F88-96C4-8724-1F3DAF673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8A32F-16CF-4A3F-A83F-D90B51AD9500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1FF36B-2308-B8B9-F829-00B8C5C1F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FA37EB-50B2-7FB0-A58A-0F2970439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9605-460D-4741-9786-BF9DF65754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9960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D8453-FAD8-0D71-72E3-8D435F8CB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2B57A5-5E6D-F8E3-A226-06978DA1A0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3B5725-1CE2-F9A8-E36A-06B7D4521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8A32F-16CF-4A3F-A83F-D90B51AD9500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6D092F-81C9-813A-530E-F6F6A8375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FF5B05-7655-56C1-4B06-2DABC9616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9605-460D-4741-9786-BF9DF65754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727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611F27-94FF-35ED-F2F3-F34C5E2F98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A349D5-BECA-0442-96BE-AAA28DE2D4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273A19-E96C-32D2-A8D8-4A2DBC663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8A32F-16CF-4A3F-A83F-D90B51AD9500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465BF7-E7EE-627C-333B-A0EE87565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A88702-12AC-1C75-5BA1-DB15FE0BA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9605-460D-4741-9786-BF9DF65754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326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96B2D-2F2C-B8CD-269D-6EAC2EE46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9EE3C5-E1A9-D258-F3D7-64B5C5270A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D40093-DA36-25D0-E5AA-933E87406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8A32F-16CF-4A3F-A83F-D90B51AD9500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64BB9-4FB1-37A3-A5B8-3DA36623B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52BC32-5479-D252-57DC-70E198AF1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9605-460D-4741-9786-BF9DF65754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71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C27D1-3728-9CB6-EA59-FCCE8DED3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64D253-F700-996F-CCF1-64307605C6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E1423F-201E-DED6-5632-38A99F682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8A32F-16CF-4A3F-A83F-D90B51AD9500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BD042-DBB1-EB44-CE05-C65F7D985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5DAFD6-757D-3178-3BA8-8BC734DE7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9605-460D-4741-9786-BF9DF65754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5718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E025E-5FAD-36CC-BAEB-6EF7F8CB9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28CFE-C141-49EE-D493-BE0C2E2AD8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650867-83EC-4439-0AD2-6560943545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7ED430-87A0-B988-FD87-727EFC971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8A32F-16CF-4A3F-A83F-D90B51AD9500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73E75A-7DF1-9CD5-4FD4-FF577BAEC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25845D-A4BA-6DDC-555F-60B8FEF71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9605-460D-4741-9786-BF9DF65754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8770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45D93-4976-9029-06FA-D232D1A3E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3111EA-904F-56AD-2A53-85FE2873B8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1521E7-8CB7-4189-5F51-DF5B6DDD62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F9FACC-8CBF-D0BE-0C07-AE0704C30D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94258E-9F81-4517-7C56-1C93F2D504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043FF7-202A-0644-D1AF-BA5011BDA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8A32F-16CF-4A3F-A83F-D90B51AD9500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CB6A06-8028-9C72-8FAE-F1BE68DB6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481F23-09A5-C541-F51D-E9287BA45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9605-460D-4741-9786-BF9DF65754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497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5F478-F78B-F7B8-F3CB-7A4BB8AFE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8D68E2-FB13-1263-4326-99D22809C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8A32F-16CF-4A3F-A83F-D90B51AD9500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D7D3EB-7E1D-FD02-ECAF-F5DE8E29D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9A03C4-FE98-2B79-1AA2-4E5C2FDCD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9605-460D-4741-9786-BF9DF65754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805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3BA6ED-A2A1-E06D-1257-163B055DA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8A32F-16CF-4A3F-A83F-D90B51AD9500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81C78F-221A-FDB2-FF9D-6827348F6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05C45A-1A2B-8434-96F0-B34746271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9605-460D-4741-9786-BF9DF65754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812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1073D-EEE1-517D-D107-4174F3024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3CB9B0-9788-3472-019D-2ED0208579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85D5DC-CD8B-E79F-BEB7-97DEA080C1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F576BB-08B9-24B3-E1C7-DE6D6358B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8A32F-16CF-4A3F-A83F-D90B51AD9500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E30009-A8DC-8AD3-E958-D0B279C5E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30AEF2-18ED-027E-763F-BEEC77572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9605-460D-4741-9786-BF9DF65754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0253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FD4AD-6842-6356-BCB2-68EDEBD1B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B2FA18-0A21-0885-4030-82669E0273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C22620-B440-D3DE-1448-709CB93519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B61D21-C51E-1BC9-8D7D-EB377735B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8A32F-16CF-4A3F-A83F-D90B51AD9500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A11F3E-458B-65F9-B19B-339E69D9C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C36D0D-B106-A648-9E71-41561C7CD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9605-460D-4741-9786-BF9DF65754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1118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E8729E-9E51-E973-C643-5915A596E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25A105-3185-90C2-D191-192B501A54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EABC78-2B4D-2B5F-15BE-D31104F217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4C8A32F-16CF-4A3F-A83F-D90B51AD9500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1AE686-8C21-48A1-B160-ACA0D90816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C6449-4A37-E8B8-7BB8-7EE6DA0302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0019605-460D-4741-9786-BF9DF65754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124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FEDD91-2360-8E98-B1A2-7892173B25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F56219F-3B05-B8DD-98AE-4907E3A44BE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167128" y="365129"/>
            <a:ext cx="8732520" cy="674983"/>
          </a:xfrm>
        </p:spPr>
        <p:txBody>
          <a:bodyPr>
            <a:normAutofit/>
          </a:bodyPr>
          <a:lstStyle/>
          <a:p>
            <a:pPr algn="ctr"/>
            <a:r>
              <a:rPr lang="en-GB" sz="28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Cognitive Load Theory - Information for Students</a:t>
            </a:r>
            <a:endParaRPr lang="en-GB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052D1D9-D2E5-9E43-C64D-1C32122B8D8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429000" y="1524052"/>
            <a:ext cx="8610592" cy="47030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4400" dirty="0"/>
              <a:t>‘Cognitive Load’ Theory was developed by John </a:t>
            </a:r>
            <a:r>
              <a:rPr lang="en-GB" sz="4400" dirty="0" err="1"/>
              <a:t>Sweller</a:t>
            </a:r>
            <a:r>
              <a:rPr lang="en-GB" sz="4400" dirty="0"/>
              <a:t> out of the study of problem solving.</a:t>
            </a:r>
          </a:p>
          <a:p>
            <a:pPr marL="0" indent="0">
              <a:buNone/>
            </a:pPr>
            <a:endParaRPr lang="en-GB" sz="4400" dirty="0"/>
          </a:p>
          <a:p>
            <a:pPr marL="0" indent="0">
              <a:buNone/>
            </a:pPr>
            <a:r>
              <a:rPr lang="en-GB" sz="4400" dirty="0"/>
              <a:t>Cognitive load is the amount of information our working memory can hold at any one time. The working memory is where we process information and is key to learning. </a:t>
            </a:r>
          </a:p>
          <a:p>
            <a:pPr marL="0" indent="0">
              <a:buNone/>
            </a:pPr>
            <a:endParaRPr lang="en-GB" sz="4400" dirty="0"/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72E73CB1-7811-27C5-9BA1-54F2AD34A8D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51478" t="25801" r="25665" b="63983"/>
          <a:stretch>
            <a:fillRect/>
          </a:stretch>
        </p:blipFill>
        <p:spPr>
          <a:xfrm>
            <a:off x="126453" y="407799"/>
            <a:ext cx="1887659" cy="674982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Picture 5" descr="A group of crosses with words&#10;&#10;Description automatically generated">
            <a:extLst>
              <a:ext uri="{FF2B5EF4-FFF2-40B4-BE49-F238E27FC236}">
                <a16:creationId xmlns:a16="http://schemas.microsoft.com/office/drawing/2014/main" id="{6F66F15B-B3E3-F9C5-825F-E9154722F2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9816" y="9198"/>
            <a:ext cx="1472184" cy="1472184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29C69183-A436-FC41-1B9E-16CD47CDA1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3575" y="2125109"/>
            <a:ext cx="2876200" cy="3224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711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FEDD91-2360-8E98-B1A2-7892173B25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F56219F-3B05-B8DD-98AE-4907E3A44BE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167128" y="365129"/>
            <a:ext cx="8732520" cy="674983"/>
          </a:xfrm>
        </p:spPr>
        <p:txBody>
          <a:bodyPr>
            <a:normAutofit/>
          </a:bodyPr>
          <a:lstStyle/>
          <a:p>
            <a:pPr algn="ctr"/>
            <a:r>
              <a:rPr lang="en-GB" sz="28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Cognitive Load Theory -</a:t>
            </a:r>
            <a:r>
              <a:rPr lang="en-GB" sz="2800" b="1" dirty="0"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Top Tips</a:t>
            </a:r>
            <a:endParaRPr lang="en-GB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72E73CB1-7811-27C5-9BA1-54F2AD34A8D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51478" t="25801" r="25665" b="63983"/>
          <a:stretch>
            <a:fillRect/>
          </a:stretch>
        </p:blipFill>
        <p:spPr>
          <a:xfrm>
            <a:off x="126453" y="407799"/>
            <a:ext cx="1887659" cy="674982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Picture 5" descr="A group of crosses with words&#10;&#10;Description automatically generated">
            <a:extLst>
              <a:ext uri="{FF2B5EF4-FFF2-40B4-BE49-F238E27FC236}">
                <a16:creationId xmlns:a16="http://schemas.microsoft.com/office/drawing/2014/main" id="{6F66F15B-B3E3-F9C5-825F-E9154722F2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9816" y="9198"/>
            <a:ext cx="1472184" cy="147218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CE4C665-6717-D27F-CFB3-73AF9803A56C}"/>
              </a:ext>
            </a:extLst>
          </p:cNvPr>
          <p:cNvSpPr txBox="1"/>
          <p:nvPr/>
        </p:nvSpPr>
        <p:spPr>
          <a:xfrm>
            <a:off x="105898" y="1082781"/>
            <a:ext cx="11980203" cy="586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l" rtl="0" eaLnBrk="1" fontAlgn="t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b="1" i="0" u="none" strike="noStrike" kern="1200" dirty="0">
                <a:solidFill>
                  <a:schemeClr val="tx1"/>
                </a:solidFill>
                <a:effectLst/>
                <a:highlight>
                  <a:srgbClr val="FFFFFF"/>
                </a:highlight>
                <a:latin typeface="Aptos" panose="020B0004020202020204" pitchFamily="34" charset="0"/>
              </a:rPr>
              <a:t>Top 10 tips to help you apply the Cognitive Load Theory to revisit and learn new information:</a:t>
            </a:r>
            <a:endParaRPr lang="en-GB" b="0" i="0" u="none" strike="noStrike" dirty="0"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  <a:p>
            <a:pPr marL="0" algn="l" rtl="0" eaLnBrk="1" fontAlgn="t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b="1" i="0" u="none" strike="noStrike" kern="1200" dirty="0">
                <a:solidFill>
                  <a:schemeClr val="tx1"/>
                </a:solidFill>
                <a:effectLst/>
                <a:highlight>
                  <a:srgbClr val="FFFFFF"/>
                </a:highlight>
                <a:latin typeface="Aptos" panose="020B0004020202020204" pitchFamily="34" charset="0"/>
              </a:rPr>
              <a:t>1.Break the problem down into parts. This reduces the problem space and lightens the cognitive load, making learning more effective.</a:t>
            </a:r>
            <a:endParaRPr lang="en-GB" b="0" i="0" u="none" strike="noStrike" dirty="0"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  <a:p>
            <a:pPr marL="0" algn="l" rtl="0" eaLnBrk="1" fontAlgn="t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b="1" i="0" u="none" strike="noStrike" kern="1200" dirty="0">
                <a:solidFill>
                  <a:schemeClr val="tx1"/>
                </a:solidFill>
                <a:effectLst/>
                <a:highlight>
                  <a:srgbClr val="FFFFFF"/>
                </a:highlight>
                <a:latin typeface="Aptos" panose="020B0004020202020204" pitchFamily="34" charset="0"/>
              </a:rPr>
              <a:t>2.Look at worked examples to understand how to complete tasks.</a:t>
            </a:r>
            <a:endParaRPr lang="en-GB" b="0" i="0" u="none" strike="noStrike" dirty="0"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  <a:p>
            <a:pPr marL="0" algn="l" rtl="0" eaLnBrk="1" fontAlgn="t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b="1" i="0" u="none" strike="noStrike" kern="1200" dirty="0">
                <a:solidFill>
                  <a:schemeClr val="tx1"/>
                </a:solidFill>
                <a:effectLst/>
                <a:highlight>
                  <a:srgbClr val="FFFFFF"/>
                </a:highlight>
                <a:latin typeface="Aptos" panose="020B0004020202020204" pitchFamily="34" charset="0"/>
              </a:rPr>
              <a:t>3.Take advantage of auditory and visual channels in your working memory.</a:t>
            </a:r>
            <a:endParaRPr lang="en-GB" b="0" i="0" u="none" strike="noStrike" dirty="0"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  <a:p>
            <a:pPr marL="0" algn="l" rtl="0" eaLnBrk="1" fontAlgn="t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b="1" i="0" u="none" strike="noStrike" kern="1200" dirty="0">
                <a:solidFill>
                  <a:schemeClr val="tx1"/>
                </a:solidFill>
                <a:effectLst/>
                <a:highlight>
                  <a:srgbClr val="FFFFFF"/>
                </a:highlight>
                <a:latin typeface="Aptos" panose="020B0004020202020204" pitchFamily="34" charset="0"/>
              </a:rPr>
              <a:t>4.Start with learning simple information and build on it.</a:t>
            </a:r>
            <a:endParaRPr lang="en-GB" b="0" i="0" u="none" strike="noStrike" dirty="0"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  <a:p>
            <a:pPr marL="0" algn="l" rtl="0" eaLnBrk="1" fontAlgn="t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b="1" i="0" u="none" strike="noStrike" kern="1200" dirty="0">
                <a:solidFill>
                  <a:schemeClr val="tx1"/>
                </a:solidFill>
                <a:effectLst/>
                <a:highlight>
                  <a:srgbClr val="FFFFFF"/>
                </a:highlight>
                <a:latin typeface="Aptos" panose="020B0004020202020204" pitchFamily="34" charset="0"/>
              </a:rPr>
              <a:t>5.Create an environment with as few distractions as possible so turn off your phone, music or the TV. Distractions add to your working memory.</a:t>
            </a:r>
            <a:endParaRPr lang="en-GB" b="0" i="0" u="none" strike="noStrike" dirty="0"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  <a:p>
            <a:pPr marL="0" algn="l" rtl="0" eaLnBrk="1" fontAlgn="t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b="1" i="0" u="none" strike="noStrike" kern="1200" dirty="0">
                <a:solidFill>
                  <a:schemeClr val="tx1"/>
                </a:solidFill>
                <a:effectLst/>
                <a:highlight>
                  <a:srgbClr val="FFFFFF"/>
                </a:highlight>
                <a:latin typeface="Aptos" panose="020B0004020202020204" pitchFamily="34" charset="0"/>
              </a:rPr>
              <a:t>6.Avoid overloading your brain with too much information at one time.</a:t>
            </a:r>
            <a:endParaRPr lang="en-GB" b="0" i="0" u="none" strike="noStrike" dirty="0"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  <a:p>
            <a:pPr marL="0" algn="l" rtl="0" eaLnBrk="1" fontAlgn="t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b="1" i="0" u="none" strike="noStrike" kern="1200" dirty="0">
                <a:solidFill>
                  <a:schemeClr val="tx1"/>
                </a:solidFill>
                <a:effectLst/>
                <a:highlight>
                  <a:srgbClr val="FFFFFF"/>
                </a:highlight>
                <a:latin typeface="Aptos" panose="020B0004020202020204" pitchFamily="34" charset="0"/>
              </a:rPr>
              <a:t>7.Always review information from your lessons as you go along because this will help improve your retention and add knowledge to your long-term memory.</a:t>
            </a:r>
            <a:endParaRPr lang="en-GB" b="0" i="0" u="none" strike="noStrike" dirty="0"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  <a:p>
            <a:pPr marL="0" algn="l" rtl="0" eaLnBrk="1" fontAlgn="t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b="1" i="0" u="none" strike="noStrike" kern="1200" dirty="0">
                <a:solidFill>
                  <a:schemeClr val="tx1"/>
                </a:solidFill>
                <a:effectLst/>
                <a:highlight>
                  <a:srgbClr val="FFFFFF"/>
                </a:highlight>
                <a:latin typeface="Aptos" panose="020B0004020202020204" pitchFamily="34" charset="0"/>
              </a:rPr>
              <a:t>8.Focus on one task or topic at a time.</a:t>
            </a:r>
            <a:endParaRPr lang="en-GB" b="0" i="0" u="none" strike="noStrike" dirty="0"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  <a:p>
            <a:pPr marL="0" algn="l" rtl="0" eaLnBrk="1" fontAlgn="t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b="1" i="0" u="none" strike="noStrike" kern="1200" dirty="0">
                <a:solidFill>
                  <a:schemeClr val="tx1"/>
                </a:solidFill>
                <a:effectLst/>
                <a:highlight>
                  <a:srgbClr val="FFFFFF"/>
                </a:highlight>
                <a:latin typeface="Aptos" panose="020B0004020202020204" pitchFamily="34" charset="0"/>
              </a:rPr>
              <a:t>9.Rehearse the components of a complex task so that it becomes automated, thus freeing up working memory capacity.</a:t>
            </a:r>
            <a:endParaRPr lang="en-GB" b="0" i="0" u="none" strike="noStrike" dirty="0"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  <a:p>
            <a:pPr marL="0" algn="l" rtl="0" eaLnBrk="1" fontAlgn="t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b="1" i="0" u="none" strike="noStrike" kern="1200" dirty="0">
                <a:solidFill>
                  <a:schemeClr val="tx1"/>
                </a:solidFill>
                <a:effectLst/>
                <a:highlight>
                  <a:srgbClr val="FFFFFF"/>
                </a:highlight>
                <a:latin typeface="Aptos" panose="020B0004020202020204" pitchFamily="34" charset="0"/>
              </a:rPr>
              <a:t>10.Create stories from information to be remembered or group information into more memorable categories or more accessible chunks.</a:t>
            </a:r>
            <a:endParaRPr lang="en-GB" b="0" i="0" u="none" strike="noStrike" dirty="0"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647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FEDD91-2360-8E98-B1A2-7892173B25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F56219F-3B05-B8DD-98AE-4907E3A44BE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167128" y="365129"/>
            <a:ext cx="8732520" cy="674983"/>
          </a:xfrm>
        </p:spPr>
        <p:txBody>
          <a:bodyPr>
            <a:normAutofit/>
          </a:bodyPr>
          <a:lstStyle/>
          <a:p>
            <a:pPr algn="ctr"/>
            <a:r>
              <a:rPr lang="en-GB" sz="28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Cognitive Load Theory</a:t>
            </a:r>
            <a:endParaRPr lang="en-GB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72E73CB1-7811-27C5-9BA1-54F2AD34A8D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51478" t="25801" r="25665" b="63983"/>
          <a:stretch>
            <a:fillRect/>
          </a:stretch>
        </p:blipFill>
        <p:spPr>
          <a:xfrm>
            <a:off x="126453" y="407799"/>
            <a:ext cx="1887659" cy="674982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Picture 5" descr="A group of crosses with words&#10;&#10;Description automatically generated">
            <a:extLst>
              <a:ext uri="{FF2B5EF4-FFF2-40B4-BE49-F238E27FC236}">
                <a16:creationId xmlns:a16="http://schemas.microsoft.com/office/drawing/2014/main" id="{6F66F15B-B3E3-F9C5-825F-E9154722F2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9816" y="9198"/>
            <a:ext cx="1472184" cy="147218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CE4C665-6717-D27F-CFB3-73AF9803A56C}"/>
              </a:ext>
            </a:extLst>
          </p:cNvPr>
          <p:cNvSpPr txBox="1"/>
          <p:nvPr/>
        </p:nvSpPr>
        <p:spPr>
          <a:xfrm>
            <a:off x="105898" y="1396043"/>
            <a:ext cx="11980203" cy="297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l" rtl="0" eaLnBrk="1" fontAlgn="t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b="0" i="0" u="none" strike="noStrike" dirty="0"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We must therefore manage our working memory using different strategies:</a:t>
            </a:r>
          </a:p>
          <a:p>
            <a:pPr marL="0" algn="l" rtl="0" eaLnBrk="1" fontAlgn="t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GB" dirty="0">
              <a:highlight>
                <a:srgbClr val="FFFFFF"/>
              </a:highlight>
              <a:latin typeface="Arial" panose="020B0604020202020204" pitchFamily="34" charset="0"/>
            </a:endParaRPr>
          </a:p>
          <a:p>
            <a:pPr marL="342900" indent="-342900" algn="l" rtl="0" eaLnBrk="1" fontAlgn="t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GB" dirty="0">
                <a:highlight>
                  <a:srgbClr val="FFFFFF"/>
                </a:highlight>
                <a:latin typeface="Arial" panose="020B0604020202020204" pitchFamily="34" charset="0"/>
              </a:rPr>
              <a:t>I</a:t>
            </a:r>
            <a:r>
              <a:rPr lang="en-GB" b="0" i="0" u="none" strike="noStrike" dirty="0"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ntrinsic Load – this means how complex a task is. If a task or problem is really complex, then it can take over most of our working memory. If a task is simple, it uses less working memory.</a:t>
            </a:r>
          </a:p>
          <a:p>
            <a:pPr marL="342900" indent="-342900" fontAlgn="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Extraneous Load – these are the instructions you are given or how questions are written. Incomplete instructions take up space in working memory and don’t help you learn. </a:t>
            </a:r>
          </a:p>
          <a:p>
            <a:pPr marL="342900" indent="-342900" fontAlgn="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Germane Load - This is the amount of work you put in to create a permanent store of knowledge. </a:t>
            </a:r>
          </a:p>
          <a:p>
            <a:pPr marL="342900" indent="-342900" algn="l" rtl="0" eaLnBrk="1" fontAlgn="t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endParaRPr lang="en-GB" b="0" i="0" u="none" strike="noStrike" dirty="0"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468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FEDD91-2360-8E98-B1A2-7892173B25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F56219F-3B05-B8DD-98AE-4907E3A44BE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167128" y="365129"/>
            <a:ext cx="8732520" cy="674983"/>
          </a:xfrm>
        </p:spPr>
        <p:txBody>
          <a:bodyPr>
            <a:normAutofit/>
          </a:bodyPr>
          <a:lstStyle/>
          <a:p>
            <a:pPr algn="ctr"/>
            <a:r>
              <a:rPr lang="en-GB" sz="28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Cognitive Load Theory -</a:t>
            </a:r>
            <a:r>
              <a:rPr lang="en-GB" sz="2800" b="1" dirty="0"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Top Tips</a:t>
            </a:r>
            <a:endParaRPr lang="en-GB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72E73CB1-7811-27C5-9BA1-54F2AD34A8D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51478" t="25801" r="25665" b="63983"/>
          <a:stretch>
            <a:fillRect/>
          </a:stretch>
        </p:blipFill>
        <p:spPr>
          <a:xfrm>
            <a:off x="126453" y="407799"/>
            <a:ext cx="1887659" cy="674982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Picture 5" descr="A group of crosses with words&#10;&#10;Description automatically generated">
            <a:extLst>
              <a:ext uri="{FF2B5EF4-FFF2-40B4-BE49-F238E27FC236}">
                <a16:creationId xmlns:a16="http://schemas.microsoft.com/office/drawing/2014/main" id="{6F66F15B-B3E3-F9C5-825F-E9154722F2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9816" y="9198"/>
            <a:ext cx="1472184" cy="147218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CE4C665-6717-D27F-CFB3-73AF9803A56C}"/>
              </a:ext>
            </a:extLst>
          </p:cNvPr>
          <p:cNvSpPr txBox="1"/>
          <p:nvPr/>
        </p:nvSpPr>
        <p:spPr>
          <a:xfrm>
            <a:off x="105898" y="1396043"/>
            <a:ext cx="11980203" cy="4540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t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FF"/>
                </a:highligh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The mind processes visual and auditory information separately but too much visual and text displayed together compete in your mind.</a:t>
            </a:r>
          </a:p>
          <a:p>
            <a:pPr marR="0" lvl="0" algn="l" defTabSz="914400" rtl="0" eaLnBrk="1" fontAlgn="t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FF"/>
                </a:highligh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When you have multiple sources of visual information, such as diagrams, labels and explanatory text, your attention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effectLst/>
                <a:highlight>
                  <a:srgbClr val="FFFFFF"/>
                </a:highligh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is divided between them. This adds to the cognitive load, making it more difficult for you to learn.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Top tips to help you revise: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Incorporate labels into diagrams rather than writing text in separate boxes.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Use acronyms to help you learn so information can be ‘retrieved’ more easily from your memory.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Try talking through the problem.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Watch videos with animation and voiceovers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 will using the Cognitive Load Theory affect your learning?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Improve your long-term memory and knowledge.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Learn new skills more easily.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Remove unnecessary distractions.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Reduce anxiety and feelings of being overwhelmed.</a:t>
            </a:r>
          </a:p>
        </p:txBody>
      </p:sp>
    </p:spTree>
    <p:extLst>
      <p:ext uri="{BB962C8B-B14F-4D97-AF65-F5344CB8AC3E}">
        <p14:creationId xmlns:p14="http://schemas.microsoft.com/office/powerpoint/2010/main" val="890373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530</Words>
  <Application>Microsoft Office PowerPoint</Application>
  <PresentationFormat>Widescreen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Aptos</vt:lpstr>
      <vt:lpstr>Aptos Display</vt:lpstr>
      <vt:lpstr>Arial</vt:lpstr>
      <vt:lpstr>Calibri</vt:lpstr>
      <vt:lpstr>Tahoma</vt:lpstr>
      <vt:lpstr>Office Theme</vt:lpstr>
      <vt:lpstr>Cognitive Load Theory - Information for Students</vt:lpstr>
      <vt:lpstr>Cognitive Load Theory -Top Tips</vt:lpstr>
      <vt:lpstr>Cognitive Load Theory</vt:lpstr>
      <vt:lpstr>Cognitive Load Theory -Top Tips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Mr Nevitt</dc:creator>
  <cp:lastModifiedBy>Mr Nevitt</cp:lastModifiedBy>
  <cp:revision>3</cp:revision>
  <dcterms:created xsi:type="dcterms:W3CDTF">2024-06-13T17:08:03Z</dcterms:created>
  <dcterms:modified xsi:type="dcterms:W3CDTF">2024-06-18T06:27:49Z</dcterms:modified>
</cp:coreProperties>
</file>