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82" r:id="rId2"/>
    <p:sldId id="383" r:id="rId3"/>
    <p:sldId id="384" r:id="rId4"/>
    <p:sldId id="386" r:id="rId5"/>
    <p:sldId id="38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0" autoAdjust="0"/>
    <p:restoredTop sz="94660"/>
  </p:normalViewPr>
  <p:slideViewPr>
    <p:cSldViewPr snapToGrid="0">
      <p:cViewPr varScale="1">
        <p:scale>
          <a:sx n="105" d="100"/>
          <a:sy n="105"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55EE7-2BA0-996B-675C-16B5F89F183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95604050-65F1-C4A7-315D-BC9DE8DD56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D077A05C-8F88-96C4-8724-1F3DAF673DB4}"/>
              </a:ext>
            </a:extLst>
          </p:cNvPr>
          <p:cNvSpPr>
            <a:spLocks noGrp="1"/>
          </p:cNvSpPr>
          <p:nvPr>
            <p:ph type="dt" sz="half" idx="10"/>
          </p:nvPr>
        </p:nvSpPr>
        <p:spPr/>
        <p:txBody>
          <a:bodyPr/>
          <a:lstStyle/>
          <a:p>
            <a:fld id="{04C8A32F-16CF-4A3F-A83F-D90B51AD9500}" type="datetimeFigureOut">
              <a:rPr lang="en-GB" smtClean="0"/>
              <a:t>17/06/2024</a:t>
            </a:fld>
            <a:endParaRPr lang="en-GB"/>
          </a:p>
        </p:txBody>
      </p:sp>
      <p:sp>
        <p:nvSpPr>
          <p:cNvPr id="5" name="Footer Placeholder 4">
            <a:extLst>
              <a:ext uri="{FF2B5EF4-FFF2-40B4-BE49-F238E27FC236}">
                <a16:creationId xmlns:a16="http://schemas.microsoft.com/office/drawing/2014/main" id="{431FF36B-2308-B8B9-F829-00B8C5C1F8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FA37EB-50B2-7FB0-A58A-0F2970439DCF}"/>
              </a:ext>
            </a:extLst>
          </p:cNvPr>
          <p:cNvSpPr>
            <a:spLocks noGrp="1"/>
          </p:cNvSpPr>
          <p:nvPr>
            <p:ph type="sldNum" sz="quarter" idx="12"/>
          </p:nvPr>
        </p:nvSpPr>
        <p:spPr/>
        <p:txBody>
          <a:bodyPr/>
          <a:lstStyle/>
          <a:p>
            <a:fld id="{A0019605-460D-4741-9786-BF9DF65754FC}" type="slidenum">
              <a:rPr lang="en-GB" smtClean="0"/>
              <a:t>‹#›</a:t>
            </a:fld>
            <a:endParaRPr lang="en-GB"/>
          </a:p>
        </p:txBody>
      </p:sp>
    </p:spTree>
    <p:extLst>
      <p:ext uri="{BB962C8B-B14F-4D97-AF65-F5344CB8AC3E}">
        <p14:creationId xmlns:p14="http://schemas.microsoft.com/office/powerpoint/2010/main" val="3779960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D8453-FAD8-0D71-72E3-8D435F8CBEA0}"/>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8C2B57A5-5E6D-F8E3-A226-06978DA1A00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73B5725-1CE2-F9A8-E36A-06B7D4521242}"/>
              </a:ext>
            </a:extLst>
          </p:cNvPr>
          <p:cNvSpPr>
            <a:spLocks noGrp="1"/>
          </p:cNvSpPr>
          <p:nvPr>
            <p:ph type="dt" sz="half" idx="10"/>
          </p:nvPr>
        </p:nvSpPr>
        <p:spPr/>
        <p:txBody>
          <a:bodyPr/>
          <a:lstStyle/>
          <a:p>
            <a:fld id="{04C8A32F-16CF-4A3F-A83F-D90B51AD9500}" type="datetimeFigureOut">
              <a:rPr lang="en-GB" smtClean="0"/>
              <a:t>17/06/2024</a:t>
            </a:fld>
            <a:endParaRPr lang="en-GB"/>
          </a:p>
        </p:txBody>
      </p:sp>
      <p:sp>
        <p:nvSpPr>
          <p:cNvPr id="5" name="Footer Placeholder 4">
            <a:extLst>
              <a:ext uri="{FF2B5EF4-FFF2-40B4-BE49-F238E27FC236}">
                <a16:creationId xmlns:a16="http://schemas.microsoft.com/office/drawing/2014/main" id="{6E6D092F-81C9-813A-530E-F6F6A83750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FF5B05-7655-56C1-4B06-2DABC961606F}"/>
              </a:ext>
            </a:extLst>
          </p:cNvPr>
          <p:cNvSpPr>
            <a:spLocks noGrp="1"/>
          </p:cNvSpPr>
          <p:nvPr>
            <p:ph type="sldNum" sz="quarter" idx="12"/>
          </p:nvPr>
        </p:nvSpPr>
        <p:spPr/>
        <p:txBody>
          <a:bodyPr/>
          <a:lstStyle/>
          <a:p>
            <a:fld id="{A0019605-460D-4741-9786-BF9DF65754FC}" type="slidenum">
              <a:rPr lang="en-GB" smtClean="0"/>
              <a:t>‹#›</a:t>
            </a:fld>
            <a:endParaRPr lang="en-GB"/>
          </a:p>
        </p:txBody>
      </p:sp>
    </p:spTree>
    <p:extLst>
      <p:ext uri="{BB962C8B-B14F-4D97-AF65-F5344CB8AC3E}">
        <p14:creationId xmlns:p14="http://schemas.microsoft.com/office/powerpoint/2010/main" val="514727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611F27-94FF-35ED-F2F3-F34C5E2F98B9}"/>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3CA349D5-BECA-0442-96BE-AAA28DE2D42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F273A19-E96C-32D2-A8D8-4A2DBC6634B2}"/>
              </a:ext>
            </a:extLst>
          </p:cNvPr>
          <p:cNvSpPr>
            <a:spLocks noGrp="1"/>
          </p:cNvSpPr>
          <p:nvPr>
            <p:ph type="dt" sz="half" idx="10"/>
          </p:nvPr>
        </p:nvSpPr>
        <p:spPr/>
        <p:txBody>
          <a:bodyPr/>
          <a:lstStyle/>
          <a:p>
            <a:fld id="{04C8A32F-16CF-4A3F-A83F-D90B51AD9500}" type="datetimeFigureOut">
              <a:rPr lang="en-GB" smtClean="0"/>
              <a:t>17/06/2024</a:t>
            </a:fld>
            <a:endParaRPr lang="en-GB"/>
          </a:p>
        </p:txBody>
      </p:sp>
      <p:sp>
        <p:nvSpPr>
          <p:cNvPr id="5" name="Footer Placeholder 4">
            <a:extLst>
              <a:ext uri="{FF2B5EF4-FFF2-40B4-BE49-F238E27FC236}">
                <a16:creationId xmlns:a16="http://schemas.microsoft.com/office/drawing/2014/main" id="{70465BF7-E7EE-627C-333B-A0EE875652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A88702-12AC-1C75-5BA1-DB15FE0BADC3}"/>
              </a:ext>
            </a:extLst>
          </p:cNvPr>
          <p:cNvSpPr>
            <a:spLocks noGrp="1"/>
          </p:cNvSpPr>
          <p:nvPr>
            <p:ph type="sldNum" sz="quarter" idx="12"/>
          </p:nvPr>
        </p:nvSpPr>
        <p:spPr/>
        <p:txBody>
          <a:bodyPr/>
          <a:lstStyle/>
          <a:p>
            <a:fld id="{A0019605-460D-4741-9786-BF9DF65754FC}" type="slidenum">
              <a:rPr lang="en-GB" smtClean="0"/>
              <a:t>‹#›</a:t>
            </a:fld>
            <a:endParaRPr lang="en-GB"/>
          </a:p>
        </p:txBody>
      </p:sp>
    </p:spTree>
    <p:extLst>
      <p:ext uri="{BB962C8B-B14F-4D97-AF65-F5344CB8AC3E}">
        <p14:creationId xmlns:p14="http://schemas.microsoft.com/office/powerpoint/2010/main" val="1491326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96B2D-2F2C-B8CD-269D-6EAC2EE467F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09EE3C5-E1A9-D258-F3D7-64B5C5270A8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FD40093-DA36-25D0-E5AA-933E87406E47}"/>
              </a:ext>
            </a:extLst>
          </p:cNvPr>
          <p:cNvSpPr>
            <a:spLocks noGrp="1"/>
          </p:cNvSpPr>
          <p:nvPr>
            <p:ph type="dt" sz="half" idx="10"/>
          </p:nvPr>
        </p:nvSpPr>
        <p:spPr/>
        <p:txBody>
          <a:bodyPr/>
          <a:lstStyle/>
          <a:p>
            <a:fld id="{04C8A32F-16CF-4A3F-A83F-D90B51AD9500}" type="datetimeFigureOut">
              <a:rPr lang="en-GB" smtClean="0"/>
              <a:t>17/06/2024</a:t>
            </a:fld>
            <a:endParaRPr lang="en-GB"/>
          </a:p>
        </p:txBody>
      </p:sp>
      <p:sp>
        <p:nvSpPr>
          <p:cNvPr id="5" name="Footer Placeholder 4">
            <a:extLst>
              <a:ext uri="{FF2B5EF4-FFF2-40B4-BE49-F238E27FC236}">
                <a16:creationId xmlns:a16="http://schemas.microsoft.com/office/drawing/2014/main" id="{0FC64BB9-4FB1-37A3-A5B8-3DA36623BE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52BC32-5479-D252-57DC-70E198AF1940}"/>
              </a:ext>
            </a:extLst>
          </p:cNvPr>
          <p:cNvSpPr>
            <a:spLocks noGrp="1"/>
          </p:cNvSpPr>
          <p:nvPr>
            <p:ph type="sldNum" sz="quarter" idx="12"/>
          </p:nvPr>
        </p:nvSpPr>
        <p:spPr/>
        <p:txBody>
          <a:bodyPr/>
          <a:lstStyle/>
          <a:p>
            <a:fld id="{A0019605-460D-4741-9786-BF9DF65754FC}" type="slidenum">
              <a:rPr lang="en-GB" smtClean="0"/>
              <a:t>‹#›</a:t>
            </a:fld>
            <a:endParaRPr lang="en-GB"/>
          </a:p>
        </p:txBody>
      </p:sp>
    </p:spTree>
    <p:extLst>
      <p:ext uri="{BB962C8B-B14F-4D97-AF65-F5344CB8AC3E}">
        <p14:creationId xmlns:p14="http://schemas.microsoft.com/office/powerpoint/2010/main" val="391071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C27D1-3728-9CB6-EA59-FCCE8DED389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AB64D253-F700-996F-CCF1-64307605C6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8E1423F-201E-DED6-5632-38A99F682624}"/>
              </a:ext>
            </a:extLst>
          </p:cNvPr>
          <p:cNvSpPr>
            <a:spLocks noGrp="1"/>
          </p:cNvSpPr>
          <p:nvPr>
            <p:ph type="dt" sz="half" idx="10"/>
          </p:nvPr>
        </p:nvSpPr>
        <p:spPr/>
        <p:txBody>
          <a:bodyPr/>
          <a:lstStyle/>
          <a:p>
            <a:fld id="{04C8A32F-16CF-4A3F-A83F-D90B51AD9500}" type="datetimeFigureOut">
              <a:rPr lang="en-GB" smtClean="0"/>
              <a:t>17/06/2024</a:t>
            </a:fld>
            <a:endParaRPr lang="en-GB"/>
          </a:p>
        </p:txBody>
      </p:sp>
      <p:sp>
        <p:nvSpPr>
          <p:cNvPr id="5" name="Footer Placeholder 4">
            <a:extLst>
              <a:ext uri="{FF2B5EF4-FFF2-40B4-BE49-F238E27FC236}">
                <a16:creationId xmlns:a16="http://schemas.microsoft.com/office/drawing/2014/main" id="{7A4BD042-DBB1-EB44-CE05-C65F7D9854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5DAFD6-757D-3178-3BA8-8BC734DE728C}"/>
              </a:ext>
            </a:extLst>
          </p:cNvPr>
          <p:cNvSpPr>
            <a:spLocks noGrp="1"/>
          </p:cNvSpPr>
          <p:nvPr>
            <p:ph type="sldNum" sz="quarter" idx="12"/>
          </p:nvPr>
        </p:nvSpPr>
        <p:spPr/>
        <p:txBody>
          <a:bodyPr/>
          <a:lstStyle/>
          <a:p>
            <a:fld id="{A0019605-460D-4741-9786-BF9DF65754FC}" type="slidenum">
              <a:rPr lang="en-GB" smtClean="0"/>
              <a:t>‹#›</a:t>
            </a:fld>
            <a:endParaRPr lang="en-GB"/>
          </a:p>
        </p:txBody>
      </p:sp>
    </p:spTree>
    <p:extLst>
      <p:ext uri="{BB962C8B-B14F-4D97-AF65-F5344CB8AC3E}">
        <p14:creationId xmlns:p14="http://schemas.microsoft.com/office/powerpoint/2010/main" val="655718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E025E-5FAD-36CC-BAEB-6EF7F8CB9EC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2428CFE-C141-49EE-D493-BE0C2E2AD86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2650867-83EC-4439-0AD2-65609435453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997ED430-87A0-B988-FD87-727EFC971AAE}"/>
              </a:ext>
            </a:extLst>
          </p:cNvPr>
          <p:cNvSpPr>
            <a:spLocks noGrp="1"/>
          </p:cNvSpPr>
          <p:nvPr>
            <p:ph type="dt" sz="half" idx="10"/>
          </p:nvPr>
        </p:nvSpPr>
        <p:spPr/>
        <p:txBody>
          <a:bodyPr/>
          <a:lstStyle/>
          <a:p>
            <a:fld id="{04C8A32F-16CF-4A3F-A83F-D90B51AD9500}" type="datetimeFigureOut">
              <a:rPr lang="en-GB" smtClean="0"/>
              <a:t>17/06/2024</a:t>
            </a:fld>
            <a:endParaRPr lang="en-GB"/>
          </a:p>
        </p:txBody>
      </p:sp>
      <p:sp>
        <p:nvSpPr>
          <p:cNvPr id="6" name="Footer Placeholder 5">
            <a:extLst>
              <a:ext uri="{FF2B5EF4-FFF2-40B4-BE49-F238E27FC236}">
                <a16:creationId xmlns:a16="http://schemas.microsoft.com/office/drawing/2014/main" id="{F373E75A-7DF1-9CD5-4FD4-FF577BAEC6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425845D-A4BA-6DDC-555F-60B8FEF712C7}"/>
              </a:ext>
            </a:extLst>
          </p:cNvPr>
          <p:cNvSpPr>
            <a:spLocks noGrp="1"/>
          </p:cNvSpPr>
          <p:nvPr>
            <p:ph type="sldNum" sz="quarter" idx="12"/>
          </p:nvPr>
        </p:nvSpPr>
        <p:spPr/>
        <p:txBody>
          <a:bodyPr/>
          <a:lstStyle/>
          <a:p>
            <a:fld id="{A0019605-460D-4741-9786-BF9DF65754FC}" type="slidenum">
              <a:rPr lang="en-GB" smtClean="0"/>
              <a:t>‹#›</a:t>
            </a:fld>
            <a:endParaRPr lang="en-GB"/>
          </a:p>
        </p:txBody>
      </p:sp>
    </p:spTree>
    <p:extLst>
      <p:ext uri="{BB962C8B-B14F-4D97-AF65-F5344CB8AC3E}">
        <p14:creationId xmlns:p14="http://schemas.microsoft.com/office/powerpoint/2010/main" val="4208770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45D93-4976-9029-06FA-D232D1A3EB00}"/>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9F3111EA-904F-56AD-2A53-85FE2873B8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01521E7-8CB7-4189-5F51-DF5B6DDD621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FF9FACC-8CBF-D0BE-0C07-AE0704C30D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994258E-9F81-4517-7C56-1C93F2D504F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84043FF7-202A-0644-D1AF-BA5011BDAE8E}"/>
              </a:ext>
            </a:extLst>
          </p:cNvPr>
          <p:cNvSpPr>
            <a:spLocks noGrp="1"/>
          </p:cNvSpPr>
          <p:nvPr>
            <p:ph type="dt" sz="half" idx="10"/>
          </p:nvPr>
        </p:nvSpPr>
        <p:spPr/>
        <p:txBody>
          <a:bodyPr/>
          <a:lstStyle/>
          <a:p>
            <a:fld id="{04C8A32F-16CF-4A3F-A83F-D90B51AD9500}" type="datetimeFigureOut">
              <a:rPr lang="en-GB" smtClean="0"/>
              <a:t>17/06/2024</a:t>
            </a:fld>
            <a:endParaRPr lang="en-GB"/>
          </a:p>
        </p:txBody>
      </p:sp>
      <p:sp>
        <p:nvSpPr>
          <p:cNvPr id="8" name="Footer Placeholder 7">
            <a:extLst>
              <a:ext uri="{FF2B5EF4-FFF2-40B4-BE49-F238E27FC236}">
                <a16:creationId xmlns:a16="http://schemas.microsoft.com/office/drawing/2014/main" id="{94CB6A06-8028-9C72-8FAE-F1BE68DB6FE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4481F23-09A5-C541-F51D-E9287BA45676}"/>
              </a:ext>
            </a:extLst>
          </p:cNvPr>
          <p:cNvSpPr>
            <a:spLocks noGrp="1"/>
          </p:cNvSpPr>
          <p:nvPr>
            <p:ph type="sldNum" sz="quarter" idx="12"/>
          </p:nvPr>
        </p:nvSpPr>
        <p:spPr/>
        <p:txBody>
          <a:bodyPr/>
          <a:lstStyle/>
          <a:p>
            <a:fld id="{A0019605-460D-4741-9786-BF9DF65754FC}" type="slidenum">
              <a:rPr lang="en-GB" smtClean="0"/>
              <a:t>‹#›</a:t>
            </a:fld>
            <a:endParaRPr lang="en-GB"/>
          </a:p>
        </p:txBody>
      </p:sp>
    </p:spTree>
    <p:extLst>
      <p:ext uri="{BB962C8B-B14F-4D97-AF65-F5344CB8AC3E}">
        <p14:creationId xmlns:p14="http://schemas.microsoft.com/office/powerpoint/2010/main" val="182149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5F478-F78B-F7B8-F3CB-7A4BB8AFE6FA}"/>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EE8D68E2-FB13-1263-4326-99D22809C247}"/>
              </a:ext>
            </a:extLst>
          </p:cNvPr>
          <p:cNvSpPr>
            <a:spLocks noGrp="1"/>
          </p:cNvSpPr>
          <p:nvPr>
            <p:ph type="dt" sz="half" idx="10"/>
          </p:nvPr>
        </p:nvSpPr>
        <p:spPr/>
        <p:txBody>
          <a:bodyPr/>
          <a:lstStyle/>
          <a:p>
            <a:fld id="{04C8A32F-16CF-4A3F-A83F-D90B51AD9500}" type="datetimeFigureOut">
              <a:rPr lang="en-GB" smtClean="0"/>
              <a:t>17/06/2024</a:t>
            </a:fld>
            <a:endParaRPr lang="en-GB"/>
          </a:p>
        </p:txBody>
      </p:sp>
      <p:sp>
        <p:nvSpPr>
          <p:cNvPr id="4" name="Footer Placeholder 3">
            <a:extLst>
              <a:ext uri="{FF2B5EF4-FFF2-40B4-BE49-F238E27FC236}">
                <a16:creationId xmlns:a16="http://schemas.microsoft.com/office/drawing/2014/main" id="{D9D7D3EB-7E1D-FD02-ECAF-F5DE8E29DD7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E9A03C4-FE98-2B79-1AA2-4E5C2FDCD334}"/>
              </a:ext>
            </a:extLst>
          </p:cNvPr>
          <p:cNvSpPr>
            <a:spLocks noGrp="1"/>
          </p:cNvSpPr>
          <p:nvPr>
            <p:ph type="sldNum" sz="quarter" idx="12"/>
          </p:nvPr>
        </p:nvSpPr>
        <p:spPr/>
        <p:txBody>
          <a:bodyPr/>
          <a:lstStyle/>
          <a:p>
            <a:fld id="{A0019605-460D-4741-9786-BF9DF65754FC}" type="slidenum">
              <a:rPr lang="en-GB" smtClean="0"/>
              <a:t>‹#›</a:t>
            </a:fld>
            <a:endParaRPr lang="en-GB"/>
          </a:p>
        </p:txBody>
      </p:sp>
    </p:spTree>
    <p:extLst>
      <p:ext uri="{BB962C8B-B14F-4D97-AF65-F5344CB8AC3E}">
        <p14:creationId xmlns:p14="http://schemas.microsoft.com/office/powerpoint/2010/main" val="1395805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3BA6ED-A2A1-E06D-1257-163B055DA590}"/>
              </a:ext>
            </a:extLst>
          </p:cNvPr>
          <p:cNvSpPr>
            <a:spLocks noGrp="1"/>
          </p:cNvSpPr>
          <p:nvPr>
            <p:ph type="dt" sz="half" idx="10"/>
          </p:nvPr>
        </p:nvSpPr>
        <p:spPr/>
        <p:txBody>
          <a:bodyPr/>
          <a:lstStyle/>
          <a:p>
            <a:fld id="{04C8A32F-16CF-4A3F-A83F-D90B51AD9500}" type="datetimeFigureOut">
              <a:rPr lang="en-GB" smtClean="0"/>
              <a:t>17/06/2024</a:t>
            </a:fld>
            <a:endParaRPr lang="en-GB"/>
          </a:p>
        </p:txBody>
      </p:sp>
      <p:sp>
        <p:nvSpPr>
          <p:cNvPr id="3" name="Footer Placeholder 2">
            <a:extLst>
              <a:ext uri="{FF2B5EF4-FFF2-40B4-BE49-F238E27FC236}">
                <a16:creationId xmlns:a16="http://schemas.microsoft.com/office/drawing/2014/main" id="{AC81C78F-221A-FDB2-FF9D-6827348F641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605C45A-1A2B-8434-96F0-B34746271B1E}"/>
              </a:ext>
            </a:extLst>
          </p:cNvPr>
          <p:cNvSpPr>
            <a:spLocks noGrp="1"/>
          </p:cNvSpPr>
          <p:nvPr>
            <p:ph type="sldNum" sz="quarter" idx="12"/>
          </p:nvPr>
        </p:nvSpPr>
        <p:spPr/>
        <p:txBody>
          <a:bodyPr/>
          <a:lstStyle/>
          <a:p>
            <a:fld id="{A0019605-460D-4741-9786-BF9DF65754FC}" type="slidenum">
              <a:rPr lang="en-GB" smtClean="0"/>
              <a:t>‹#›</a:t>
            </a:fld>
            <a:endParaRPr lang="en-GB"/>
          </a:p>
        </p:txBody>
      </p:sp>
    </p:spTree>
    <p:extLst>
      <p:ext uri="{BB962C8B-B14F-4D97-AF65-F5344CB8AC3E}">
        <p14:creationId xmlns:p14="http://schemas.microsoft.com/office/powerpoint/2010/main" val="1975812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1073D-EEE1-517D-D107-4174F3024EE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3C3CB9B0-9788-3472-019D-2ED0208579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4085D5DC-CD8B-E79F-BEB7-97DEA080C1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DF576BB-08B9-24B3-E1C7-DE6D6358B392}"/>
              </a:ext>
            </a:extLst>
          </p:cNvPr>
          <p:cNvSpPr>
            <a:spLocks noGrp="1"/>
          </p:cNvSpPr>
          <p:nvPr>
            <p:ph type="dt" sz="half" idx="10"/>
          </p:nvPr>
        </p:nvSpPr>
        <p:spPr/>
        <p:txBody>
          <a:bodyPr/>
          <a:lstStyle/>
          <a:p>
            <a:fld id="{04C8A32F-16CF-4A3F-A83F-D90B51AD9500}" type="datetimeFigureOut">
              <a:rPr lang="en-GB" smtClean="0"/>
              <a:t>17/06/2024</a:t>
            </a:fld>
            <a:endParaRPr lang="en-GB"/>
          </a:p>
        </p:txBody>
      </p:sp>
      <p:sp>
        <p:nvSpPr>
          <p:cNvPr id="6" name="Footer Placeholder 5">
            <a:extLst>
              <a:ext uri="{FF2B5EF4-FFF2-40B4-BE49-F238E27FC236}">
                <a16:creationId xmlns:a16="http://schemas.microsoft.com/office/drawing/2014/main" id="{C8E30009-A8DC-8AD3-E958-D0B279C5E7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30AEF2-18ED-027E-763F-BEEC775723F5}"/>
              </a:ext>
            </a:extLst>
          </p:cNvPr>
          <p:cNvSpPr>
            <a:spLocks noGrp="1"/>
          </p:cNvSpPr>
          <p:nvPr>
            <p:ph type="sldNum" sz="quarter" idx="12"/>
          </p:nvPr>
        </p:nvSpPr>
        <p:spPr/>
        <p:txBody>
          <a:bodyPr/>
          <a:lstStyle/>
          <a:p>
            <a:fld id="{A0019605-460D-4741-9786-BF9DF65754FC}" type="slidenum">
              <a:rPr lang="en-GB" smtClean="0"/>
              <a:t>‹#›</a:t>
            </a:fld>
            <a:endParaRPr lang="en-GB"/>
          </a:p>
        </p:txBody>
      </p:sp>
    </p:spTree>
    <p:extLst>
      <p:ext uri="{BB962C8B-B14F-4D97-AF65-F5344CB8AC3E}">
        <p14:creationId xmlns:p14="http://schemas.microsoft.com/office/powerpoint/2010/main" val="310025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FD4AD-6842-6356-BCB2-68EDEBD1B82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4B2FA18-0A21-0885-4030-82669E0273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7C22620-B440-D3DE-1448-709CB93519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0B61D21-C51E-1BC9-8D7D-EB377735BB3F}"/>
              </a:ext>
            </a:extLst>
          </p:cNvPr>
          <p:cNvSpPr>
            <a:spLocks noGrp="1"/>
          </p:cNvSpPr>
          <p:nvPr>
            <p:ph type="dt" sz="half" idx="10"/>
          </p:nvPr>
        </p:nvSpPr>
        <p:spPr/>
        <p:txBody>
          <a:bodyPr/>
          <a:lstStyle/>
          <a:p>
            <a:fld id="{04C8A32F-16CF-4A3F-A83F-D90B51AD9500}" type="datetimeFigureOut">
              <a:rPr lang="en-GB" smtClean="0"/>
              <a:t>17/06/2024</a:t>
            </a:fld>
            <a:endParaRPr lang="en-GB"/>
          </a:p>
        </p:txBody>
      </p:sp>
      <p:sp>
        <p:nvSpPr>
          <p:cNvPr id="6" name="Footer Placeholder 5">
            <a:extLst>
              <a:ext uri="{FF2B5EF4-FFF2-40B4-BE49-F238E27FC236}">
                <a16:creationId xmlns:a16="http://schemas.microsoft.com/office/drawing/2014/main" id="{C5A11F3E-458B-65F9-B19B-339E69D9CD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C36D0D-B106-A648-9E71-41561C7CD95F}"/>
              </a:ext>
            </a:extLst>
          </p:cNvPr>
          <p:cNvSpPr>
            <a:spLocks noGrp="1"/>
          </p:cNvSpPr>
          <p:nvPr>
            <p:ph type="sldNum" sz="quarter" idx="12"/>
          </p:nvPr>
        </p:nvSpPr>
        <p:spPr/>
        <p:txBody>
          <a:bodyPr/>
          <a:lstStyle/>
          <a:p>
            <a:fld id="{A0019605-460D-4741-9786-BF9DF65754FC}" type="slidenum">
              <a:rPr lang="en-GB" smtClean="0"/>
              <a:t>‹#›</a:t>
            </a:fld>
            <a:endParaRPr lang="en-GB"/>
          </a:p>
        </p:txBody>
      </p:sp>
    </p:spTree>
    <p:extLst>
      <p:ext uri="{BB962C8B-B14F-4D97-AF65-F5344CB8AC3E}">
        <p14:creationId xmlns:p14="http://schemas.microsoft.com/office/powerpoint/2010/main" val="661118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E8729E-9E51-E973-C643-5915A596E2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0625A105-3185-90C2-D191-192B501A54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7EABC78-2B4D-2B5F-15BE-D31104F217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4C8A32F-16CF-4A3F-A83F-D90B51AD9500}" type="datetimeFigureOut">
              <a:rPr lang="en-GB" smtClean="0"/>
              <a:t>17/06/2024</a:t>
            </a:fld>
            <a:endParaRPr lang="en-GB"/>
          </a:p>
        </p:txBody>
      </p:sp>
      <p:sp>
        <p:nvSpPr>
          <p:cNvPr id="5" name="Footer Placeholder 4">
            <a:extLst>
              <a:ext uri="{FF2B5EF4-FFF2-40B4-BE49-F238E27FC236}">
                <a16:creationId xmlns:a16="http://schemas.microsoft.com/office/drawing/2014/main" id="{EE1AE686-8C21-48A1-B160-ACA0D90816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6F4C6449-4A37-E8B8-7BB8-7EE6DA0302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0019605-460D-4741-9786-BF9DF65754FC}" type="slidenum">
              <a:rPr lang="en-GB" smtClean="0"/>
              <a:t>‹#›</a:t>
            </a:fld>
            <a:endParaRPr lang="en-GB"/>
          </a:p>
        </p:txBody>
      </p:sp>
    </p:spTree>
    <p:extLst>
      <p:ext uri="{BB962C8B-B14F-4D97-AF65-F5344CB8AC3E}">
        <p14:creationId xmlns:p14="http://schemas.microsoft.com/office/powerpoint/2010/main" val="4261246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6FEDD91-2360-8E98-B1A2-7892173B2574}"/>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D2B783EE-0239-4717-BBEA-8C9EAC61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2F56219F-3B05-B8DD-98AE-4907E3A44BE6}"/>
              </a:ext>
            </a:extLst>
          </p:cNvPr>
          <p:cNvSpPr txBox="1">
            <a:spLocks noGrp="1"/>
          </p:cNvSpPr>
          <p:nvPr>
            <p:ph type="title"/>
          </p:nvPr>
        </p:nvSpPr>
        <p:spPr>
          <a:xfrm>
            <a:off x="838201" y="345810"/>
            <a:ext cx="5120561" cy="1325563"/>
          </a:xfrm>
        </p:spPr>
        <p:txBody>
          <a:bodyPr>
            <a:normAutofit/>
          </a:bodyPr>
          <a:lstStyle/>
          <a:p>
            <a:r>
              <a:rPr lang="en-GB" sz="3400">
                <a:latin typeface="Tahoma" panose="020B0604030504040204" pitchFamily="34" charset="0"/>
                <a:ea typeface="Tahoma" panose="020B0604030504040204" pitchFamily="34" charset="0"/>
                <a:cs typeface="Tahoma" panose="020B0604030504040204" pitchFamily="34" charset="0"/>
              </a:rPr>
              <a:t>Using Flashcards - Information for Students</a:t>
            </a:r>
          </a:p>
        </p:txBody>
      </p:sp>
      <p:sp>
        <p:nvSpPr>
          <p:cNvPr id="4" name="Content Placeholder 2">
            <a:extLst>
              <a:ext uri="{FF2B5EF4-FFF2-40B4-BE49-F238E27FC236}">
                <a16:creationId xmlns:a16="http://schemas.microsoft.com/office/drawing/2014/main" id="{8052D1D9-D2E5-9E43-C64D-1C32122B8D83}"/>
              </a:ext>
            </a:extLst>
          </p:cNvPr>
          <p:cNvSpPr txBox="1">
            <a:spLocks noGrp="1"/>
          </p:cNvSpPr>
          <p:nvPr>
            <p:ph idx="1"/>
          </p:nvPr>
        </p:nvSpPr>
        <p:spPr>
          <a:xfrm>
            <a:off x="838201" y="1825625"/>
            <a:ext cx="5092194" cy="4351338"/>
          </a:xfrm>
        </p:spPr>
        <p:txBody>
          <a:bodyPr>
            <a:normAutofit/>
          </a:bodyPr>
          <a:lstStyle/>
          <a:p>
            <a:pPr marL="0" indent="0">
              <a:buNone/>
            </a:pPr>
            <a:r>
              <a:rPr lang="en-GB" sz="1500"/>
              <a:t>How do they help?</a:t>
            </a:r>
          </a:p>
          <a:p>
            <a:pPr marL="0" indent="0">
              <a:buNone/>
            </a:pPr>
            <a:endParaRPr lang="en-GB" sz="1500"/>
          </a:p>
          <a:p>
            <a:r>
              <a:rPr lang="en-GB" sz="1500"/>
              <a:t>They engage you in ‘active recall’ – this creates stronger connections for your memory to recall information</a:t>
            </a:r>
          </a:p>
          <a:p>
            <a:r>
              <a:rPr lang="en-GB" sz="1500"/>
              <a:t>They promote self-reflection – also known as metacognition, which firmly commits knowledge to your memory</a:t>
            </a:r>
          </a:p>
          <a:p>
            <a:r>
              <a:rPr lang="en-GB" sz="1500"/>
              <a:t>Metacognition - When you make and use flashcards, you take control of your own learning. You have to decide what to put on each card, how often you’re going to use them, and then evaluate how well you know the information on each card</a:t>
            </a:r>
          </a:p>
          <a:p>
            <a:r>
              <a:rPr lang="en-GB" sz="1500"/>
              <a:t>They can help you memorise facts quickly</a:t>
            </a:r>
          </a:p>
          <a:p>
            <a:r>
              <a:rPr lang="en-GB" sz="1500"/>
              <a:t>Drilling - flashcards help you to practise the same information over and over again - and as we know, practice makes perfect!</a:t>
            </a:r>
          </a:p>
          <a:p>
            <a:pPr marL="0" indent="0">
              <a:buNone/>
            </a:pPr>
            <a:endParaRPr lang="en-GB" sz="1500"/>
          </a:p>
        </p:txBody>
      </p:sp>
      <p:sp>
        <p:nvSpPr>
          <p:cNvPr id="14" name="Oval 13">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0569" y="1364732"/>
            <a:ext cx="947488"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0297D58C-022F-4D92-D7DA-40B68B66CB2F}"/>
              </a:ext>
            </a:extLst>
          </p:cNvPr>
          <p:cNvPicPr>
            <a:picLocks noChangeAspect="1"/>
          </p:cNvPicPr>
          <p:nvPr/>
        </p:nvPicPr>
        <p:blipFill rotWithShape="1">
          <a:blip r:embed="rId2"/>
          <a:srcRect r="-2" b="1651"/>
          <a:stretch/>
        </p:blipFill>
        <p:spPr>
          <a:xfrm>
            <a:off x="7901259" y="2727729"/>
            <a:ext cx="4290741" cy="4130271"/>
          </a:xfrm>
          <a:custGeom>
            <a:avLst/>
            <a:gdLst/>
            <a:ahLst/>
            <a:cxnLst/>
            <a:rect l="l" t="t" r="r" b="b"/>
            <a:pathLst>
              <a:path w="4290741" h="4130271">
                <a:moveTo>
                  <a:pt x="2503809" y="0"/>
                </a:moveTo>
                <a:cubicBezTo>
                  <a:pt x="3157405" y="0"/>
                  <a:pt x="3752509" y="250434"/>
                  <a:pt x="4198398" y="660580"/>
                </a:cubicBezTo>
                <a:lnTo>
                  <a:pt x="4290741" y="751286"/>
                </a:lnTo>
                <a:lnTo>
                  <a:pt x="4290741" y="4130271"/>
                </a:lnTo>
                <a:lnTo>
                  <a:pt x="604508" y="4130271"/>
                </a:lnTo>
                <a:lnTo>
                  <a:pt x="461940" y="3953232"/>
                </a:lnTo>
                <a:cubicBezTo>
                  <a:pt x="171051" y="3544183"/>
                  <a:pt x="0" y="3043971"/>
                  <a:pt x="0" y="2503809"/>
                </a:cubicBezTo>
                <a:cubicBezTo>
                  <a:pt x="0" y="1120992"/>
                  <a:pt x="1120992" y="0"/>
                  <a:pt x="2503809" y="0"/>
                </a:cubicBezTo>
                <a:close/>
              </a:path>
            </a:pathLst>
          </a:custGeom>
        </p:spPr>
      </p:pic>
      <p:sp>
        <p:nvSpPr>
          <p:cNvPr id="16" name="Arc 15">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759070" flipV="1">
            <a:off x="6034138" y="-673140"/>
            <a:ext cx="4021193" cy="402119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6" name="Picture 5" descr="A group of crosses with words&#10;&#10;Description automatically generated">
            <a:extLst>
              <a:ext uri="{FF2B5EF4-FFF2-40B4-BE49-F238E27FC236}">
                <a16:creationId xmlns:a16="http://schemas.microsoft.com/office/drawing/2014/main" id="{6F66F15B-B3E3-F9C5-825F-E9154722F282}"/>
              </a:ext>
            </a:extLst>
          </p:cNvPr>
          <p:cNvPicPr>
            <a:picLocks noChangeAspect="1"/>
          </p:cNvPicPr>
          <p:nvPr/>
        </p:nvPicPr>
        <p:blipFill rotWithShape="1">
          <a:blip r:embed="rId3">
            <a:extLst>
              <a:ext uri="{28A0092B-C50C-407E-A947-70E740481C1C}">
                <a14:useLocalDpi xmlns:a14="http://schemas.microsoft.com/office/drawing/2010/main" val="0"/>
              </a:ext>
            </a:extLst>
          </a:blip>
          <a:srcRect r="-3" b="14529"/>
          <a:stretch/>
        </p:blipFill>
        <p:spPr>
          <a:xfrm>
            <a:off x="6261607" y="1"/>
            <a:ext cx="3519312" cy="3007909"/>
          </a:xfrm>
          <a:custGeom>
            <a:avLst/>
            <a:gdLst/>
            <a:ahLst/>
            <a:cxnLst/>
            <a:rect l="l" t="t" r="r" b="b"/>
            <a:pathLst>
              <a:path w="3519312" h="3007909">
                <a:moveTo>
                  <a:pt x="519780" y="0"/>
                </a:moveTo>
                <a:lnTo>
                  <a:pt x="2999532" y="0"/>
                </a:lnTo>
                <a:lnTo>
                  <a:pt x="3003921" y="3989"/>
                </a:lnTo>
                <a:cubicBezTo>
                  <a:pt x="3322356" y="322424"/>
                  <a:pt x="3519312" y="762338"/>
                  <a:pt x="3519312" y="1248253"/>
                </a:cubicBezTo>
                <a:cubicBezTo>
                  <a:pt x="3519312" y="2220084"/>
                  <a:pt x="2731487" y="3007909"/>
                  <a:pt x="1759656" y="3007909"/>
                </a:cubicBezTo>
                <a:cubicBezTo>
                  <a:pt x="787826" y="3007909"/>
                  <a:pt x="0" y="2220084"/>
                  <a:pt x="0" y="1248253"/>
                </a:cubicBezTo>
                <a:cubicBezTo>
                  <a:pt x="0" y="762338"/>
                  <a:pt x="196957" y="322424"/>
                  <a:pt x="515392" y="3989"/>
                </a:cubicBezTo>
                <a:close/>
              </a:path>
            </a:pathLst>
          </a:custGeom>
        </p:spPr>
      </p:pic>
      <p:pic>
        <p:nvPicPr>
          <p:cNvPr id="5" name="Picture 3">
            <a:extLst>
              <a:ext uri="{FF2B5EF4-FFF2-40B4-BE49-F238E27FC236}">
                <a16:creationId xmlns:a16="http://schemas.microsoft.com/office/drawing/2014/main" id="{72E73CB1-7811-27C5-9BA1-54F2AD34A8D4}"/>
              </a:ext>
            </a:extLst>
          </p:cNvPr>
          <p:cNvPicPr>
            <a:picLocks noChangeAspect="1"/>
          </p:cNvPicPr>
          <p:nvPr/>
        </p:nvPicPr>
        <p:blipFill>
          <a:blip r:embed="rId4"/>
          <a:srcRect l="51478" t="25801" r="25665" b="63983"/>
          <a:stretch>
            <a:fillRect/>
          </a:stretch>
        </p:blipFill>
        <p:spPr>
          <a:xfrm>
            <a:off x="126453" y="407799"/>
            <a:ext cx="1887659" cy="674982"/>
          </a:xfrm>
          <a:prstGeom prst="rect">
            <a:avLst/>
          </a:prstGeom>
          <a:noFill/>
          <a:ln cap="flat">
            <a:noFill/>
          </a:ln>
        </p:spPr>
      </p:pic>
    </p:spTree>
    <p:extLst>
      <p:ext uri="{BB962C8B-B14F-4D97-AF65-F5344CB8AC3E}">
        <p14:creationId xmlns:p14="http://schemas.microsoft.com/office/powerpoint/2010/main" val="341471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FEDD91-2360-8E98-B1A2-7892173B2574}"/>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2F56219F-3B05-B8DD-98AE-4907E3A44BE6}"/>
              </a:ext>
            </a:extLst>
          </p:cNvPr>
          <p:cNvSpPr txBox="1">
            <a:spLocks noGrp="1"/>
          </p:cNvSpPr>
          <p:nvPr>
            <p:ph type="title"/>
          </p:nvPr>
        </p:nvSpPr>
        <p:spPr>
          <a:xfrm>
            <a:off x="2167128" y="365129"/>
            <a:ext cx="8732520" cy="674983"/>
          </a:xfrm>
        </p:spPr>
        <p:txBody>
          <a:bodyPr>
            <a:normAutofit fontScale="90000"/>
          </a:bodyPr>
          <a:lstStyle/>
          <a:p>
            <a:pPr algn="ctr"/>
            <a:r>
              <a:rPr lang="en-GB" b="1" dirty="0">
                <a:latin typeface="Calibri" panose="020F0502020204030204" pitchFamily="34" charset="0"/>
                <a:ea typeface="Calibri" panose="020F0502020204030204" pitchFamily="34" charset="0"/>
                <a:cs typeface="Arial" panose="020B0604020202020204" pitchFamily="34" charset="0"/>
              </a:rPr>
              <a:t>Being Smart</a:t>
            </a: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2">
            <a:extLst>
              <a:ext uri="{FF2B5EF4-FFF2-40B4-BE49-F238E27FC236}">
                <a16:creationId xmlns:a16="http://schemas.microsoft.com/office/drawing/2014/main" id="{8052D1D9-D2E5-9E43-C64D-1C32122B8D83}"/>
              </a:ext>
            </a:extLst>
          </p:cNvPr>
          <p:cNvSpPr txBox="1">
            <a:spLocks noGrp="1"/>
          </p:cNvSpPr>
          <p:nvPr>
            <p:ph idx="1"/>
          </p:nvPr>
        </p:nvSpPr>
        <p:spPr>
          <a:xfrm>
            <a:off x="219071" y="1524052"/>
            <a:ext cx="11820521" cy="5215076"/>
          </a:xfrm>
        </p:spPr>
        <p:txBody>
          <a:bodyPr>
            <a:normAutofit fontScale="77500" lnSpcReduction="20000"/>
          </a:bodyPr>
          <a:lstStyle/>
          <a:p>
            <a:pPr>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Use spaced repetition - review your cards at specific, increasing intervals: for example, on Day 1, Day 2, Day 4, Day 8 and so on. Spaced repetition works because it activates your long-term memory, while leaving small breaks in between studying uses your short-term memory.</a:t>
            </a:r>
          </a:p>
          <a:p>
            <a:pPr>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Make sure you have a ‘thinking pause’ after picking the card up and reading the question, then turn it over to read the information.</a:t>
            </a:r>
          </a:p>
          <a:p>
            <a:pPr>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Once you get an answer right using your flashcard – DO NOT DISCARD IT! You need to keep repeating the question even if you get it right multiple times – otherwise it will ‘fall’ out of your memory.</a:t>
            </a:r>
          </a:p>
          <a:p>
            <a:pPr>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As well as retrieving your knowledge, try writing the answer or definition in your own words and giving examples; this will help your learning and recall.</a:t>
            </a:r>
          </a:p>
          <a:p>
            <a:r>
              <a:rPr lang="en-GB" dirty="0">
                <a:latin typeface="Calibri" panose="020F0502020204030204" pitchFamily="34" charset="0"/>
                <a:ea typeface="Calibri" panose="020F0502020204030204" pitchFamily="34" charset="0"/>
                <a:cs typeface="Arial" panose="020B0604020202020204" pitchFamily="34" charset="0"/>
              </a:rPr>
              <a:t>Try ‘interleaving’: once you have several decks of flashcards for different subjects and topics, try mixing them up. This will test your knowledge across subjects in a single session. Make sure you are confident enough to do this every so often.</a:t>
            </a:r>
            <a:endParaRPr lang="en-GB" sz="4400" dirty="0"/>
          </a:p>
        </p:txBody>
      </p:sp>
      <p:pic>
        <p:nvPicPr>
          <p:cNvPr id="5" name="Picture 3">
            <a:extLst>
              <a:ext uri="{FF2B5EF4-FFF2-40B4-BE49-F238E27FC236}">
                <a16:creationId xmlns:a16="http://schemas.microsoft.com/office/drawing/2014/main" id="{72E73CB1-7811-27C5-9BA1-54F2AD34A8D4}"/>
              </a:ext>
            </a:extLst>
          </p:cNvPr>
          <p:cNvPicPr>
            <a:picLocks noChangeAspect="1"/>
          </p:cNvPicPr>
          <p:nvPr/>
        </p:nvPicPr>
        <p:blipFill>
          <a:blip r:embed="rId2"/>
          <a:srcRect l="51478" t="25801" r="25665" b="63983"/>
          <a:stretch>
            <a:fillRect/>
          </a:stretch>
        </p:blipFill>
        <p:spPr>
          <a:xfrm>
            <a:off x="126453" y="407799"/>
            <a:ext cx="1887659" cy="674982"/>
          </a:xfrm>
          <a:prstGeom prst="rect">
            <a:avLst/>
          </a:prstGeom>
          <a:noFill/>
          <a:ln cap="flat">
            <a:noFill/>
          </a:ln>
        </p:spPr>
      </p:pic>
      <p:pic>
        <p:nvPicPr>
          <p:cNvPr id="6" name="Picture 5" descr="A group of crosses with words&#10;&#10;Description automatically generated">
            <a:extLst>
              <a:ext uri="{FF2B5EF4-FFF2-40B4-BE49-F238E27FC236}">
                <a16:creationId xmlns:a16="http://schemas.microsoft.com/office/drawing/2014/main" id="{6F66F15B-B3E3-F9C5-825F-E9154722F2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19816" y="9198"/>
            <a:ext cx="1472184" cy="1472184"/>
          </a:xfrm>
          <a:prstGeom prst="rect">
            <a:avLst/>
          </a:prstGeom>
        </p:spPr>
      </p:pic>
    </p:spTree>
    <p:extLst>
      <p:ext uri="{BB962C8B-B14F-4D97-AF65-F5344CB8AC3E}">
        <p14:creationId xmlns:p14="http://schemas.microsoft.com/office/powerpoint/2010/main" val="2979586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FEDD91-2360-8E98-B1A2-7892173B2574}"/>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2F56219F-3B05-B8DD-98AE-4907E3A44BE6}"/>
              </a:ext>
            </a:extLst>
          </p:cNvPr>
          <p:cNvSpPr txBox="1">
            <a:spLocks noGrp="1"/>
          </p:cNvSpPr>
          <p:nvPr>
            <p:ph type="title"/>
          </p:nvPr>
        </p:nvSpPr>
        <p:spPr>
          <a:xfrm>
            <a:off x="2167128" y="365129"/>
            <a:ext cx="8732520" cy="674983"/>
          </a:xfrm>
        </p:spPr>
        <p:txBody>
          <a:bodyPr>
            <a:normAutofit fontScale="90000"/>
          </a:bodyPr>
          <a:lstStyle/>
          <a:p>
            <a:pPr algn="ctr"/>
            <a:r>
              <a:rPr lang="en-GB" dirty="0">
                <a:latin typeface="Tahoma" panose="020B0604030504040204" pitchFamily="34" charset="0"/>
                <a:ea typeface="Tahoma" panose="020B0604030504040204" pitchFamily="34" charset="0"/>
                <a:cs typeface="Tahoma" panose="020B0604030504040204" pitchFamily="34" charset="0"/>
              </a:rPr>
              <a:t>How to make them...</a:t>
            </a:r>
          </a:p>
        </p:txBody>
      </p:sp>
      <p:sp>
        <p:nvSpPr>
          <p:cNvPr id="4" name="Content Placeholder 2">
            <a:extLst>
              <a:ext uri="{FF2B5EF4-FFF2-40B4-BE49-F238E27FC236}">
                <a16:creationId xmlns:a16="http://schemas.microsoft.com/office/drawing/2014/main" id="{8052D1D9-D2E5-9E43-C64D-1C32122B8D83}"/>
              </a:ext>
            </a:extLst>
          </p:cNvPr>
          <p:cNvSpPr txBox="1">
            <a:spLocks noGrp="1"/>
          </p:cNvSpPr>
          <p:nvPr>
            <p:ph idx="1"/>
          </p:nvPr>
        </p:nvSpPr>
        <p:spPr>
          <a:xfrm>
            <a:off x="219071" y="1524052"/>
            <a:ext cx="11820521" cy="5215076"/>
          </a:xfrm>
        </p:spPr>
        <p:txBody>
          <a:bodyPr>
            <a:normAutofit fontScale="92500" lnSpcReduction="20000"/>
          </a:bodyPr>
          <a:lstStyle/>
          <a:p>
            <a:pPr marL="0" indent="0">
              <a:lnSpc>
                <a:spcPct val="107000"/>
              </a:lnSpc>
              <a:spcAft>
                <a:spcPts val="800"/>
              </a:spcAft>
              <a:buNone/>
            </a:pPr>
            <a:r>
              <a:rPr lang="en-GB" dirty="0">
                <a:latin typeface="Calibri" panose="020F0502020204030204" pitchFamily="34" charset="0"/>
                <a:ea typeface="Calibri" panose="020F0502020204030204" pitchFamily="34" charset="0"/>
                <a:cs typeface="Arial" panose="020B0604020202020204" pitchFamily="34" charset="0"/>
              </a:rPr>
              <a:t>1.Ensure that the flashcards have a question or key term on one side and the answer or definition on the other:</a:t>
            </a:r>
          </a:p>
          <a:p>
            <a:pPr>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The flashcard must work the memory.</a:t>
            </a:r>
          </a:p>
          <a:p>
            <a:pPr>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If flashcards only contain notes then no</a:t>
            </a:r>
          </a:p>
          <a:p>
            <a:pPr marL="0" indent="0">
              <a:lnSpc>
                <a:spcPct val="107000"/>
              </a:lnSpc>
              <a:spcAft>
                <a:spcPts val="800"/>
              </a:spcAft>
              <a:buNone/>
            </a:pPr>
            <a:r>
              <a:rPr lang="en-GB" dirty="0">
                <a:latin typeface="Calibri" panose="020F0502020204030204" pitchFamily="34" charset="0"/>
                <a:ea typeface="Calibri" panose="020F0502020204030204" pitchFamily="34" charset="0"/>
                <a:cs typeface="Arial" panose="020B0604020202020204" pitchFamily="34" charset="0"/>
              </a:rPr>
              <a:t>2. Ensure the right questions and knowledge are on the cards.</a:t>
            </a:r>
          </a:p>
          <a:p>
            <a:pPr marL="0" indent="0">
              <a:lnSpc>
                <a:spcPct val="107000"/>
              </a:lnSpc>
              <a:spcAft>
                <a:spcPts val="800"/>
              </a:spcAft>
              <a:buNone/>
            </a:pPr>
            <a:r>
              <a:rPr lang="en-GB" dirty="0">
                <a:latin typeface="Calibri" panose="020F0502020204030204" pitchFamily="34" charset="0"/>
                <a:ea typeface="Calibri" panose="020F0502020204030204" pitchFamily="34" charset="0"/>
                <a:cs typeface="Arial" panose="020B0604020202020204" pitchFamily="34" charset="0"/>
              </a:rPr>
              <a:t>3. Keep information as short as possible.</a:t>
            </a:r>
          </a:p>
          <a:p>
            <a:pPr marL="0" indent="0">
              <a:lnSpc>
                <a:spcPct val="107000"/>
              </a:lnSpc>
              <a:spcAft>
                <a:spcPts val="800"/>
              </a:spcAft>
              <a:buNone/>
            </a:pPr>
            <a:r>
              <a:rPr lang="en-GB" dirty="0">
                <a:latin typeface="Calibri" panose="020F0502020204030204" pitchFamily="34" charset="0"/>
                <a:ea typeface="Calibri" panose="020F0502020204030204" pitchFamily="34" charset="0"/>
                <a:cs typeface="Arial" panose="020B0604020202020204" pitchFamily="34" charset="0"/>
              </a:rPr>
              <a:t>4.Write clearly. You should be able to read what you wrote at a very quick glance.</a:t>
            </a:r>
          </a:p>
          <a:p>
            <a:pPr marL="0" indent="0">
              <a:lnSpc>
                <a:spcPct val="107000"/>
              </a:lnSpc>
              <a:spcAft>
                <a:spcPts val="800"/>
              </a:spcAft>
              <a:buNone/>
            </a:pPr>
            <a:r>
              <a:rPr lang="en-GB" dirty="0">
                <a:latin typeface="Calibri" panose="020F0502020204030204" pitchFamily="34" charset="0"/>
                <a:ea typeface="Calibri" panose="020F0502020204030204" pitchFamily="34" charset="0"/>
                <a:cs typeface="Arial" panose="020B0604020202020204" pitchFamily="34" charset="0"/>
              </a:rPr>
              <a:t>5.Use different coloured cards or pens to categorise your flashcards. For example, use a different colour for each subject or topic. This can help your brain to categorise</a:t>
            </a:r>
          </a:p>
          <a:p>
            <a:pPr marL="0" indent="0">
              <a:buNone/>
            </a:pPr>
            <a:r>
              <a:rPr lang="en-GB" dirty="0">
                <a:latin typeface="Calibri" panose="020F0502020204030204" pitchFamily="34" charset="0"/>
                <a:ea typeface="Calibri" panose="020F0502020204030204" pitchFamily="34" charset="0"/>
                <a:cs typeface="Arial" panose="020B0604020202020204" pitchFamily="34" charset="0"/>
              </a:rPr>
              <a:t>6.Make your flashcards as soon as you’ve learnt the topic in class.</a:t>
            </a:r>
            <a:endParaRPr lang="en-GB" sz="4400" dirty="0"/>
          </a:p>
        </p:txBody>
      </p:sp>
      <p:pic>
        <p:nvPicPr>
          <p:cNvPr id="5" name="Picture 3">
            <a:extLst>
              <a:ext uri="{FF2B5EF4-FFF2-40B4-BE49-F238E27FC236}">
                <a16:creationId xmlns:a16="http://schemas.microsoft.com/office/drawing/2014/main" id="{72E73CB1-7811-27C5-9BA1-54F2AD34A8D4}"/>
              </a:ext>
            </a:extLst>
          </p:cNvPr>
          <p:cNvPicPr>
            <a:picLocks noChangeAspect="1"/>
          </p:cNvPicPr>
          <p:nvPr/>
        </p:nvPicPr>
        <p:blipFill>
          <a:blip r:embed="rId2"/>
          <a:srcRect l="51478" t="25801" r="25665" b="63983"/>
          <a:stretch>
            <a:fillRect/>
          </a:stretch>
        </p:blipFill>
        <p:spPr>
          <a:xfrm>
            <a:off x="126453" y="407799"/>
            <a:ext cx="1887659" cy="674982"/>
          </a:xfrm>
          <a:prstGeom prst="rect">
            <a:avLst/>
          </a:prstGeom>
          <a:noFill/>
          <a:ln cap="flat">
            <a:noFill/>
          </a:ln>
        </p:spPr>
      </p:pic>
      <p:pic>
        <p:nvPicPr>
          <p:cNvPr id="6" name="Picture 5" descr="A group of crosses with words&#10;&#10;Description automatically generated">
            <a:extLst>
              <a:ext uri="{FF2B5EF4-FFF2-40B4-BE49-F238E27FC236}">
                <a16:creationId xmlns:a16="http://schemas.microsoft.com/office/drawing/2014/main" id="{6F66F15B-B3E3-F9C5-825F-E9154722F2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19816" y="9198"/>
            <a:ext cx="1472184" cy="1472184"/>
          </a:xfrm>
          <a:prstGeom prst="rect">
            <a:avLst/>
          </a:prstGeom>
        </p:spPr>
      </p:pic>
    </p:spTree>
    <p:extLst>
      <p:ext uri="{BB962C8B-B14F-4D97-AF65-F5344CB8AC3E}">
        <p14:creationId xmlns:p14="http://schemas.microsoft.com/office/powerpoint/2010/main" val="1165235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FEDD91-2360-8E98-B1A2-7892173B2574}"/>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2F56219F-3B05-B8DD-98AE-4907E3A44BE6}"/>
              </a:ext>
            </a:extLst>
          </p:cNvPr>
          <p:cNvSpPr txBox="1">
            <a:spLocks noGrp="1"/>
          </p:cNvSpPr>
          <p:nvPr>
            <p:ph type="title"/>
          </p:nvPr>
        </p:nvSpPr>
        <p:spPr>
          <a:xfrm>
            <a:off x="2167128" y="365129"/>
            <a:ext cx="8732520" cy="674983"/>
          </a:xfrm>
        </p:spPr>
        <p:txBody>
          <a:bodyPr>
            <a:normAutofit fontScale="90000"/>
          </a:bodyPr>
          <a:lstStyle/>
          <a:p>
            <a:pPr algn="ctr"/>
            <a:r>
              <a:rPr lang="en-GB" dirty="0">
                <a:latin typeface="Tahoma" panose="020B0604030504040204" pitchFamily="34" charset="0"/>
                <a:ea typeface="Tahoma" panose="020B0604030504040204" pitchFamily="34" charset="0"/>
                <a:cs typeface="Tahoma" panose="020B0604030504040204" pitchFamily="34" charset="0"/>
              </a:rPr>
              <a:t>Using Flashcards</a:t>
            </a:r>
          </a:p>
        </p:txBody>
      </p:sp>
      <p:sp>
        <p:nvSpPr>
          <p:cNvPr id="4" name="Content Placeholder 2">
            <a:extLst>
              <a:ext uri="{FF2B5EF4-FFF2-40B4-BE49-F238E27FC236}">
                <a16:creationId xmlns:a16="http://schemas.microsoft.com/office/drawing/2014/main" id="{8052D1D9-D2E5-9E43-C64D-1C32122B8D83}"/>
              </a:ext>
            </a:extLst>
          </p:cNvPr>
          <p:cNvSpPr txBox="1">
            <a:spLocks noGrp="1"/>
          </p:cNvSpPr>
          <p:nvPr>
            <p:ph idx="1"/>
          </p:nvPr>
        </p:nvSpPr>
        <p:spPr>
          <a:xfrm>
            <a:off x="219071" y="1524052"/>
            <a:ext cx="11820521" cy="5215076"/>
          </a:xfrm>
        </p:spPr>
        <p:txBody>
          <a:bodyPr>
            <a:normAutofit/>
          </a:bodyPr>
          <a:lstStyle/>
          <a:p>
            <a:pPr>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Using flashcards is a repetition strategy </a:t>
            </a:r>
          </a:p>
          <a:p>
            <a:pPr>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They are a simple ‘cue’ on the front and an ‘answer’ on the back.</a:t>
            </a:r>
          </a:p>
          <a:p>
            <a:pPr>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Flashcards engage “active recall”</a:t>
            </a:r>
          </a:p>
          <a:p>
            <a:pPr marL="0" indent="0">
              <a:lnSpc>
                <a:spcPct val="107000"/>
              </a:lnSpc>
              <a:spcAft>
                <a:spcPts val="800"/>
              </a:spcAft>
              <a:buNone/>
            </a:pPr>
            <a:endParaRPr lang="en-GB" b="1"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GB" b="1" dirty="0">
                <a:latin typeface="Calibri" panose="020F0502020204030204" pitchFamily="34" charset="0"/>
                <a:ea typeface="Calibri" panose="020F0502020204030204" pitchFamily="34" charset="0"/>
                <a:cs typeface="Arial" panose="020B0604020202020204" pitchFamily="34" charset="0"/>
              </a:rPr>
              <a:t>Studies have found that it’s more effective to review a whole stack of cards in one sitting rather than to carry them around with you and glance at them every so often!</a:t>
            </a:r>
            <a:endParaRPr lang="en-GB"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sz="4400" dirty="0"/>
          </a:p>
        </p:txBody>
      </p:sp>
      <p:pic>
        <p:nvPicPr>
          <p:cNvPr id="5" name="Picture 3">
            <a:extLst>
              <a:ext uri="{FF2B5EF4-FFF2-40B4-BE49-F238E27FC236}">
                <a16:creationId xmlns:a16="http://schemas.microsoft.com/office/drawing/2014/main" id="{72E73CB1-7811-27C5-9BA1-54F2AD34A8D4}"/>
              </a:ext>
            </a:extLst>
          </p:cNvPr>
          <p:cNvPicPr>
            <a:picLocks noChangeAspect="1"/>
          </p:cNvPicPr>
          <p:nvPr/>
        </p:nvPicPr>
        <p:blipFill>
          <a:blip r:embed="rId2"/>
          <a:srcRect l="51478" t="25801" r="25665" b="63983"/>
          <a:stretch>
            <a:fillRect/>
          </a:stretch>
        </p:blipFill>
        <p:spPr>
          <a:xfrm>
            <a:off x="126453" y="407799"/>
            <a:ext cx="1887659" cy="674982"/>
          </a:xfrm>
          <a:prstGeom prst="rect">
            <a:avLst/>
          </a:prstGeom>
          <a:noFill/>
          <a:ln cap="flat">
            <a:noFill/>
          </a:ln>
        </p:spPr>
      </p:pic>
      <p:pic>
        <p:nvPicPr>
          <p:cNvPr id="6" name="Picture 5" descr="A group of crosses with words&#10;&#10;Description automatically generated">
            <a:extLst>
              <a:ext uri="{FF2B5EF4-FFF2-40B4-BE49-F238E27FC236}">
                <a16:creationId xmlns:a16="http://schemas.microsoft.com/office/drawing/2014/main" id="{6F66F15B-B3E3-F9C5-825F-E9154722F2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19816" y="9198"/>
            <a:ext cx="1472184" cy="1472184"/>
          </a:xfrm>
          <a:prstGeom prst="rect">
            <a:avLst/>
          </a:prstGeom>
        </p:spPr>
      </p:pic>
    </p:spTree>
    <p:extLst>
      <p:ext uri="{BB962C8B-B14F-4D97-AF65-F5344CB8AC3E}">
        <p14:creationId xmlns:p14="http://schemas.microsoft.com/office/powerpoint/2010/main" val="2788359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FEDD91-2360-8E98-B1A2-7892173B2574}"/>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2F56219F-3B05-B8DD-98AE-4907E3A44BE6}"/>
              </a:ext>
            </a:extLst>
          </p:cNvPr>
          <p:cNvSpPr txBox="1">
            <a:spLocks noGrp="1"/>
          </p:cNvSpPr>
          <p:nvPr>
            <p:ph type="title"/>
          </p:nvPr>
        </p:nvSpPr>
        <p:spPr>
          <a:xfrm>
            <a:off x="2167128" y="365129"/>
            <a:ext cx="8732520" cy="674983"/>
          </a:xfrm>
        </p:spPr>
        <p:txBody>
          <a:bodyPr>
            <a:normAutofit fontScale="90000"/>
          </a:bodyPr>
          <a:lstStyle/>
          <a:p>
            <a:pPr algn="ctr"/>
            <a:r>
              <a:rPr lang="en-GB" dirty="0">
                <a:latin typeface="Tahoma" panose="020B0604030504040204" pitchFamily="34" charset="0"/>
                <a:ea typeface="Tahoma" panose="020B0604030504040204" pitchFamily="34" charset="0"/>
                <a:cs typeface="Tahoma" panose="020B0604030504040204" pitchFamily="34" charset="0"/>
              </a:rPr>
              <a:t>Using a system...</a:t>
            </a:r>
          </a:p>
        </p:txBody>
      </p:sp>
      <p:sp>
        <p:nvSpPr>
          <p:cNvPr id="4" name="Content Placeholder 2">
            <a:extLst>
              <a:ext uri="{FF2B5EF4-FFF2-40B4-BE49-F238E27FC236}">
                <a16:creationId xmlns:a16="http://schemas.microsoft.com/office/drawing/2014/main" id="{8052D1D9-D2E5-9E43-C64D-1C32122B8D83}"/>
              </a:ext>
            </a:extLst>
          </p:cNvPr>
          <p:cNvSpPr txBox="1">
            <a:spLocks noGrp="1"/>
          </p:cNvSpPr>
          <p:nvPr>
            <p:ph idx="1"/>
          </p:nvPr>
        </p:nvSpPr>
        <p:spPr>
          <a:xfrm>
            <a:off x="219071" y="1524052"/>
            <a:ext cx="11820521" cy="5215076"/>
          </a:xfrm>
        </p:spPr>
        <p:txBody>
          <a:bodyPr>
            <a:normAutofit fontScale="55000" lnSpcReduction="20000"/>
          </a:bodyPr>
          <a:lstStyle/>
          <a:p>
            <a:pPr>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The Leitner system is a well-known and very effective method of using flashcards. It’s a form of spaced repetition that helps you study the cards you don’t know more often than the cards you already know well.</a:t>
            </a:r>
          </a:p>
          <a:p>
            <a:pPr>
              <a:lnSpc>
                <a:spcPct val="107000"/>
              </a:lnSpc>
              <a:spcAft>
                <a:spcPts val="800"/>
              </a:spcAft>
            </a:pPr>
            <a:endParaRPr lang="en-GB"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They engage you in ‘active recall’ – this creates stronger connections for your memory to recall information</a:t>
            </a:r>
          </a:p>
          <a:p>
            <a:pPr>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They promote self-reflection – also known as metacognition, which firmly commits knowledge to your memory</a:t>
            </a:r>
          </a:p>
          <a:p>
            <a:pPr>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Metacognition - When you make and use flashcards, you take control of your own learning. You have to decide what to put on each card, how often you’re going to use them, and then evaluate how well you know the information on each card</a:t>
            </a:r>
          </a:p>
          <a:p>
            <a:pPr>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They can help you memorise facts quickly</a:t>
            </a:r>
          </a:p>
          <a:p>
            <a:pPr>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Drilling - flashcards help you to practise the same information over and over again - and as we know, practice makes perfect</a:t>
            </a:r>
          </a:p>
          <a:p>
            <a:pPr>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All flashcards start off in box/stack 1.</a:t>
            </a:r>
          </a:p>
          <a:p>
            <a:pPr>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The key is that the cards you know less well are reviewed more frequently than the cards in the higher boxes.</a:t>
            </a:r>
          </a:p>
          <a:p>
            <a:r>
              <a:rPr lang="en-GB" dirty="0">
                <a:latin typeface="Calibri" panose="020F0502020204030204" pitchFamily="34" charset="0"/>
                <a:ea typeface="Calibri" panose="020F0502020204030204" pitchFamily="34" charset="0"/>
                <a:cs typeface="Arial" panose="020B0604020202020204" pitchFamily="34" charset="0"/>
              </a:rPr>
              <a:t>You now must choose the frequency at which you review each box. For example - Box 1: Every day, Box 2: Every 2 days, Box 3: Every 3 days, Box 4: Every 4 days</a:t>
            </a:r>
            <a:endParaRPr lang="en-GB" sz="4400" dirty="0"/>
          </a:p>
        </p:txBody>
      </p:sp>
      <p:pic>
        <p:nvPicPr>
          <p:cNvPr id="5" name="Picture 3">
            <a:extLst>
              <a:ext uri="{FF2B5EF4-FFF2-40B4-BE49-F238E27FC236}">
                <a16:creationId xmlns:a16="http://schemas.microsoft.com/office/drawing/2014/main" id="{72E73CB1-7811-27C5-9BA1-54F2AD34A8D4}"/>
              </a:ext>
            </a:extLst>
          </p:cNvPr>
          <p:cNvPicPr>
            <a:picLocks noChangeAspect="1"/>
          </p:cNvPicPr>
          <p:nvPr/>
        </p:nvPicPr>
        <p:blipFill>
          <a:blip r:embed="rId2"/>
          <a:srcRect l="51478" t="25801" r="25665" b="63983"/>
          <a:stretch>
            <a:fillRect/>
          </a:stretch>
        </p:blipFill>
        <p:spPr>
          <a:xfrm>
            <a:off x="126453" y="407799"/>
            <a:ext cx="1887659" cy="674982"/>
          </a:xfrm>
          <a:prstGeom prst="rect">
            <a:avLst/>
          </a:prstGeom>
          <a:noFill/>
          <a:ln cap="flat">
            <a:noFill/>
          </a:ln>
        </p:spPr>
      </p:pic>
      <p:pic>
        <p:nvPicPr>
          <p:cNvPr id="6" name="Picture 5" descr="A group of crosses with words&#10;&#10;Description automatically generated">
            <a:extLst>
              <a:ext uri="{FF2B5EF4-FFF2-40B4-BE49-F238E27FC236}">
                <a16:creationId xmlns:a16="http://schemas.microsoft.com/office/drawing/2014/main" id="{6F66F15B-B3E3-F9C5-825F-E9154722F2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19816" y="9198"/>
            <a:ext cx="1472184" cy="1472184"/>
          </a:xfrm>
          <a:prstGeom prst="rect">
            <a:avLst/>
          </a:prstGeom>
        </p:spPr>
      </p:pic>
    </p:spTree>
    <p:extLst>
      <p:ext uri="{BB962C8B-B14F-4D97-AF65-F5344CB8AC3E}">
        <p14:creationId xmlns:p14="http://schemas.microsoft.com/office/powerpoint/2010/main" val="3001475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756</Words>
  <Application>Microsoft Office PowerPoint</Application>
  <PresentationFormat>Widescreen</PresentationFormat>
  <Paragraphs>40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Aptos</vt:lpstr>
      <vt:lpstr>Aptos Display</vt:lpstr>
      <vt:lpstr>Arial</vt:lpstr>
      <vt:lpstr>Calibri</vt:lpstr>
      <vt:lpstr>Tahoma</vt:lpstr>
      <vt:lpstr>Office Theme</vt:lpstr>
      <vt:lpstr>Using Flashcards - Information for Students</vt:lpstr>
      <vt:lpstr>Being Smart</vt:lpstr>
      <vt:lpstr>How to make them...</vt:lpstr>
      <vt:lpstr>Using Flashcards</vt:lpstr>
      <vt:lpstr>Using a system...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Mr Nevitt</dc:creator>
  <cp:lastModifiedBy>Mr Nevitt</cp:lastModifiedBy>
  <cp:revision>4</cp:revision>
  <dcterms:created xsi:type="dcterms:W3CDTF">2024-06-13T17:08:03Z</dcterms:created>
  <dcterms:modified xsi:type="dcterms:W3CDTF">2024-06-17T09:30:20Z</dcterms:modified>
</cp:coreProperties>
</file>